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2" r:id="rId1"/>
  </p:sldMasterIdLst>
  <p:notesMasterIdLst>
    <p:notesMasterId r:id="rId18"/>
  </p:notesMasterIdLst>
  <p:handoutMasterIdLst>
    <p:handoutMasterId r:id="rId19"/>
  </p:handoutMasterIdLst>
  <p:sldIdLst>
    <p:sldId id="712" r:id="rId2"/>
    <p:sldId id="734" r:id="rId3"/>
    <p:sldId id="1225" r:id="rId4"/>
    <p:sldId id="1229" r:id="rId5"/>
    <p:sldId id="853" r:id="rId6"/>
    <p:sldId id="834" r:id="rId7"/>
    <p:sldId id="819" r:id="rId8"/>
    <p:sldId id="854" r:id="rId9"/>
    <p:sldId id="855" r:id="rId10"/>
    <p:sldId id="733" r:id="rId11"/>
    <p:sldId id="856" r:id="rId12"/>
    <p:sldId id="1231" r:id="rId13"/>
    <p:sldId id="442" r:id="rId14"/>
    <p:sldId id="361" r:id="rId15"/>
    <p:sldId id="1227" r:id="rId16"/>
    <p:sldId id="1232" r:id="rId17"/>
  </p:sldIdLst>
  <p:sldSz cx="9144000" cy="6858000" type="screen4x3"/>
  <p:notesSz cx="7010400" cy="92964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327">
          <p15:clr>
            <a:srgbClr val="A4A3A4"/>
          </p15:clr>
        </p15:guide>
        <p15:guide id="3" orient="horz" pos="3598">
          <p15:clr>
            <a:srgbClr val="A4A3A4"/>
          </p15:clr>
        </p15:guide>
        <p15:guide id="4" pos="2879">
          <p15:clr>
            <a:srgbClr val="A4A3A4"/>
          </p15:clr>
        </p15:guide>
        <p15:guide id="5" pos="154">
          <p15:clr>
            <a:srgbClr val="A4A3A4"/>
          </p15:clr>
        </p15:guide>
        <p15:guide id="6" pos="5618">
          <p15:clr>
            <a:srgbClr val="A4A3A4"/>
          </p15:clr>
        </p15:guide>
        <p15:guide id="7" pos="2965">
          <p15:clr>
            <a:srgbClr val="A4A3A4"/>
          </p15:clr>
        </p15:guide>
        <p15:guide id="8" pos="27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700" autoAdjust="0"/>
    <p:restoredTop sz="93475" autoAdjust="0"/>
  </p:normalViewPr>
  <p:slideViewPr>
    <p:cSldViewPr snapToGrid="0" showGuides="1">
      <p:cViewPr varScale="1">
        <p:scale>
          <a:sx n="106" d="100"/>
          <a:sy n="106" d="100"/>
        </p:scale>
        <p:origin x="2256" y="184"/>
      </p:cViewPr>
      <p:guideLst>
        <p:guide orient="horz" pos="2160"/>
        <p:guide orient="horz" pos="2327"/>
        <p:guide orient="horz" pos="3598"/>
        <p:guide pos="2879"/>
        <p:guide pos="154"/>
        <p:guide pos="5618"/>
        <p:guide pos="2965"/>
        <p:guide pos="27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5" d="100"/>
        <a:sy n="165" d="100"/>
      </p:scale>
      <p:origin x="0" y="3984"/>
    </p:cViewPr>
  </p:sorterViewPr>
  <p:notesViewPr>
    <p:cSldViewPr snapToGrid="0" showGuides="1">
      <p:cViewPr>
        <p:scale>
          <a:sx n="115" d="100"/>
          <a:sy n="115" d="100"/>
        </p:scale>
        <p:origin x="3248" y="14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490AD-58BD-492E-AF50-53CAABBA7C13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42BCA-91F7-435F-BA0C-3F09174B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94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200"/>
            </a:lvl1pPr>
          </a:lstStyle>
          <a:p>
            <a:fld id="{937D5FDD-D47C-4EA4-BF47-E47004632DD9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200"/>
            </a:lvl1pPr>
          </a:lstStyle>
          <a:p>
            <a:fld id="{85A746EE-92F5-42E0-8EB1-DC967E78E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Hello – I am Don Roberts, the CEO of </a:t>
            </a:r>
            <a:r>
              <a:rPr lang="en-GB" sz="1600" dirty="0" err="1"/>
              <a:t>Nawitka</a:t>
            </a:r>
            <a:r>
              <a:rPr lang="en-GB" sz="1600" dirty="0"/>
              <a:t> Capital Advisors</a:t>
            </a:r>
          </a:p>
          <a:p>
            <a:endParaRPr lang="en-GB" sz="1600" dirty="0"/>
          </a:p>
          <a:p>
            <a:r>
              <a:rPr lang="en-GB" sz="1600" dirty="0"/>
              <a:t>This presentation focuses on key factors affecting the financing of the bio-economy.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FE01D-C5D9-4A23-B4C0-0332D178534B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919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Interest in the bio-economy is increasing because of the rising need to decarbonize the global economy.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In April 2021, the Glasgow Financial Alliance for Net Zero pledged themselves to the mission of reaching zero emissions by 2050.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It represents 160 financial firms with $70 trillion of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The following leading non-financial firms have also committed to net-zero emissions, all within specific timelines: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22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CA" sz="1600" dirty="0"/>
              <a:t>3. DOES THE BIO-ECONOMY OFFER UNIQUE INVESTMENT OPPORTUNITES?</a:t>
            </a:r>
          </a:p>
          <a:p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Two pathways for investors to follow: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The transition to a circular bio-economy, with the substitution of low carbon bio-based products for high carbon intensity products; and,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The role of forests and land use in reducing emissions and increasing ‘removals’ of CO2 from the atmosphere – natural climate solutions.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15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To understand how some corporations are seeing the opportunities, consider Shell.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Over the next 30 years Shell expects to radically transform its product mix – shifting to lower carbon products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Also increased emphasis on capturing &amp; storing carbon, with a  special focus on Nature Based Solutions.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CEO quote in Feb: “I can imagine us working with nature to lock away maybe 300 million </a:t>
            </a:r>
            <a:r>
              <a:rPr lang="en-US" sz="1600" dirty="0" err="1"/>
              <a:t>tonnes</a:t>
            </a:r>
            <a:r>
              <a:rPr lang="en-US" sz="1600" dirty="0"/>
              <a:t> in forests, in wetlands and soils”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Companies like Shell are looking to pursue both the pathways offered by the bio-economy – and at scale.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34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This slide focuses on the first general pathway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The Bio-economy offers many opportunities to reduce the carbon intensity of products and contribute to a circular economy</a:t>
            </a:r>
          </a:p>
          <a:p>
            <a:endParaRPr lang="en-US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Entails: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using many different sources of biomass –~ 25 B </a:t>
            </a:r>
            <a:r>
              <a:rPr lang="en-US" sz="1600" dirty="0" err="1"/>
              <a:t>tonnes</a:t>
            </a:r>
            <a:r>
              <a:rPr lang="en-US" sz="1600" dirty="0"/>
              <a:t>/year from agriculture/forestry/aquatic sectors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Producing wide range of products for the food/building/energy sectors</a:t>
            </a:r>
          </a:p>
          <a:p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Note that to make this transition to a circular economy work financially, we will need a meaningful price on carbon.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98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Turning to the second general pathway.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i="1" dirty="0">
                <a:ea typeface="Verdana" panose="020B0604030504040204" pitchFamily="34" charset="0"/>
                <a:cs typeface="Verdana" panose="020B0604030504040204" pitchFamily="34" charset="0"/>
              </a:rPr>
              <a:t>Sustainable Forestry and Agriculture, conservation and restoration are now seen as central to climate change mitigation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Potential  reduction of ~10 B </a:t>
            </a:r>
            <a:r>
              <a:rPr lang="en-US" sz="1600" dirty="0" err="1"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 of CO2e/year through a combination of: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Protecting intact lands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Managing working lands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Restoring natural ecosystems.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6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236496"/>
            <a:ext cx="5608320" cy="5058291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What are the prospecting of implementing natural climate change solutions?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Demand for these kinds of projects  is arguably much greater than the supply </a:t>
            </a:r>
          </a:p>
          <a:p>
            <a:endParaRPr lang="en-CA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Few countries have developed the legal and regulatory frameworks needed to ensure fair and transparent transactions in carbon offsets trading.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600" dirty="0"/>
              <a:t>Furthermore, nature-based solutions likely to be concentrated in some of the </a:t>
            </a:r>
            <a:r>
              <a:rPr lang="en-CA" sz="1600" b="1" dirty="0"/>
              <a:t>poorest and most biodiverse regions </a:t>
            </a:r>
            <a:r>
              <a:rPr lang="en-CA" sz="1600" dirty="0"/>
              <a:t>of the world, and mostly on lands held by </a:t>
            </a:r>
            <a:r>
              <a:rPr lang="en-CA" sz="1600" b="1" dirty="0"/>
              <a:t>Indigenous Peoples and local communities</a:t>
            </a: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Failure to adequately recognize community rights to carbon poses a fundamental risk to the pursuit of nature-based solutions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b="1" dirty="0"/>
              <a:t>Biomass Supply Credit Rating  Standard </a:t>
            </a:r>
            <a:r>
              <a:rPr lang="en-CA" sz="1600" dirty="0"/>
              <a:t>discussed earlier has a Social Risk factor in its  Supply Chain Risk Category, but it arguably needs to be further refined to adequately reflect the above risks.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59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CA" sz="1600" dirty="0"/>
              <a:t> </a:t>
            </a:r>
            <a:r>
              <a:rPr lang="en-CA" sz="1600" b="1" dirty="0"/>
              <a:t>Not clear </a:t>
            </a:r>
            <a:r>
              <a:rPr lang="en-CA" sz="1600" dirty="0"/>
              <a:t>whether the financial sector is paying too little or too much attention to opportunities in the bio-economy.</a:t>
            </a:r>
          </a:p>
          <a:p>
            <a:pPr>
              <a:buFont typeface="+mj-lt"/>
              <a:buAutoNum type="arabicPeriod"/>
            </a:pPr>
            <a:endParaRPr lang="en-CA" sz="1600" dirty="0"/>
          </a:p>
          <a:p>
            <a:pPr>
              <a:buFont typeface="+mj-lt"/>
              <a:buAutoNum type="arabicPeriod"/>
            </a:pPr>
            <a:r>
              <a:rPr lang="en-CA" sz="1600" b="1" dirty="0"/>
              <a:t> Clear</a:t>
            </a:r>
            <a:r>
              <a:rPr lang="en-CA" sz="1600" dirty="0"/>
              <a:t> that investment opportunities in the bio-economy are often quite </a:t>
            </a:r>
            <a:r>
              <a:rPr lang="en-CA" sz="1600" b="1" dirty="0"/>
              <a:t>complex to analyze</a:t>
            </a:r>
            <a:r>
              <a:rPr lang="en-CA" sz="1600" dirty="0"/>
              <a:t>, and this is a barrier to financing. One new tool to reduce the complexity is </a:t>
            </a:r>
            <a:r>
              <a:rPr lang="en-CA" sz="1600" b="1" dirty="0">
                <a:ea typeface="Verdana" panose="020B0604030504040204" pitchFamily="34" charset="0"/>
                <a:cs typeface="Verdana" panose="020B0604030504040204" pitchFamily="34" charset="0"/>
              </a:rPr>
              <a:t>Biomass Supply Credit Rating (BSCR) Standards.</a:t>
            </a:r>
            <a:endParaRPr lang="en-CA" sz="1600" b="1" dirty="0"/>
          </a:p>
          <a:p>
            <a:pPr>
              <a:buFont typeface="+mj-lt"/>
              <a:buAutoNum type="arabicPeriod"/>
            </a:pPr>
            <a:endParaRPr lang="en-CA" sz="1600" dirty="0"/>
          </a:p>
          <a:p>
            <a:pPr>
              <a:buFont typeface="+mj-lt"/>
              <a:buAutoNum type="arabicPeriod"/>
            </a:pPr>
            <a:r>
              <a:rPr lang="en-CA" sz="1600" dirty="0"/>
              <a:t>The bio-economy </a:t>
            </a:r>
            <a:r>
              <a:rPr lang="en-CA" sz="1600" b="1" dirty="0"/>
              <a:t>does offer unique investment opportunities</a:t>
            </a:r>
            <a:r>
              <a:rPr lang="en-CA" sz="1600" dirty="0"/>
              <a:t>.  </a:t>
            </a:r>
            <a:r>
              <a:rPr lang="en-CA" sz="1600" b="1" dirty="0"/>
              <a:t>Nature-based climate solutions </a:t>
            </a:r>
            <a:r>
              <a:rPr lang="en-CA" sz="1600" dirty="0"/>
              <a:t>are one set of opportunities, and they are generating excitement among investors.  However, the </a:t>
            </a:r>
            <a:r>
              <a:rPr lang="en-CA" sz="1600" b="1" dirty="0"/>
              <a:t>demand for such projects is likely to significantly exceed the supply.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3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Specifically, I focus on answering 3 questions.</a:t>
            </a:r>
          </a:p>
          <a:p>
            <a:endParaRPr lang="en-US" sz="1600" dirty="0"/>
          </a:p>
          <a:p>
            <a:r>
              <a:rPr lang="en-US" sz="1600" dirty="0"/>
              <a:t>With respect to the bio-economy:</a:t>
            </a:r>
          </a:p>
          <a:p>
            <a:endParaRPr lang="en-US" sz="1600" dirty="0"/>
          </a:p>
          <a:p>
            <a:pPr>
              <a:buFont typeface="+mj-lt"/>
              <a:buAutoNum type="arabicPeriod"/>
            </a:pPr>
            <a:r>
              <a:rPr lang="en-CA" sz="1600" dirty="0"/>
              <a:t>Is the financial sector paying sufficient attention? </a:t>
            </a:r>
          </a:p>
          <a:p>
            <a:pPr>
              <a:buFont typeface="+mj-lt"/>
              <a:buAutoNum type="arabicPeriod"/>
            </a:pPr>
            <a:endParaRPr lang="en-CA" sz="1600" dirty="0"/>
          </a:p>
          <a:p>
            <a:pPr>
              <a:buFont typeface="+mj-lt"/>
              <a:buAutoNum type="arabicPeriod"/>
            </a:pPr>
            <a:r>
              <a:rPr lang="en-CA" sz="1600" dirty="0"/>
              <a:t>How can we reduce its complexity for investors? </a:t>
            </a:r>
          </a:p>
          <a:p>
            <a:pPr>
              <a:buFont typeface="+mj-lt"/>
              <a:buAutoNum type="arabicPeriod"/>
            </a:pPr>
            <a:endParaRPr lang="en-CA" sz="1600" dirty="0"/>
          </a:p>
          <a:p>
            <a:pPr>
              <a:buFont typeface="+mj-lt"/>
              <a:buAutoNum type="arabicPeriod"/>
            </a:pPr>
            <a:r>
              <a:rPr lang="en-CA" sz="1600" dirty="0"/>
              <a:t>Does it offer unique investment opportunities? 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30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Regarding the first question, - Does the Bio-economy get enough attention from the financial sector?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The answer is – it depends: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In some cases it offers unique investment opportunities, and in others it does not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For example, in the Electricity sector it does not.  The business case for biopower is often weaker than that of other sources of green electrons.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Biomass-based projects are also often more complex – challenge for financiers.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…..This lead to the next question – how can we reduce the complexity for investors?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746EE-92F5-42E0-8EB1-DC967E78E0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6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35125" y="698500"/>
            <a:ext cx="4486275" cy="3365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02920" y="4352436"/>
            <a:ext cx="5618480" cy="4189095"/>
          </a:xfrm>
        </p:spPr>
        <p:txBody>
          <a:bodyPr/>
          <a:lstStyle/>
          <a:p>
            <a:pPr marL="285750" lvl="1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Credit rating systems are well established for the overall economy.</a:t>
            </a:r>
          </a:p>
          <a:p>
            <a:pPr marL="742950" lvl="2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&gt;2.8 M ratings done annually</a:t>
            </a:r>
          </a:p>
          <a:p>
            <a:pPr marL="742950" lvl="2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Move over $9.5 T in capital.</a:t>
            </a:r>
          </a:p>
          <a:p>
            <a:pPr marL="742950" lvl="2" indent="-285750" defTabSz="933172">
              <a:buFont typeface="Arial" panose="020B0604020202020204" pitchFamily="34" charset="0"/>
              <a:buChar char="•"/>
              <a:defRPr/>
            </a:pPr>
            <a:endParaRPr lang="en-CA" sz="1600" dirty="0"/>
          </a:p>
          <a:p>
            <a:pPr marL="285750" lvl="1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 So the question is: “How can we extend the proven benefits of CREDIT RATING to the ‘BIOMASS sector?”  Specifically, can we create Biomass Supply Credit Ratings?</a:t>
            </a:r>
          </a:p>
          <a:p>
            <a:pPr marL="0" lvl="1" defTabSz="933172">
              <a:defRPr/>
            </a:pPr>
            <a:endParaRPr lang="en-CA" sz="1600" dirty="0"/>
          </a:p>
          <a:p>
            <a:pPr marL="285750" lvl="1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If we can,, some of the potential  benefits of biomass standards are:</a:t>
            </a:r>
          </a:p>
          <a:p>
            <a:pPr marL="742950" lvl="2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reduced cost of funding, </a:t>
            </a:r>
          </a:p>
          <a:p>
            <a:pPr marL="742950" lvl="2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access to a larger pool of investors</a:t>
            </a:r>
          </a:p>
          <a:p>
            <a:pPr marL="742950" lvl="2" indent="-285750" defTabSz="933172">
              <a:buFont typeface="Arial" panose="020B0604020202020204" pitchFamily="34" charset="0"/>
              <a:buChar char="•"/>
              <a:defRPr/>
            </a:pPr>
            <a:r>
              <a:rPr lang="en-CA" sz="1600" dirty="0"/>
              <a:t>faster deployment of capital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078D68-51EB-46EE-975E-9291E8A385D8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5763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3500" y="498475"/>
            <a:ext cx="4652963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6660" y="4206012"/>
            <a:ext cx="6477000" cy="4193947"/>
          </a:xfrm>
        </p:spPr>
        <p:txBody>
          <a:bodyPr/>
          <a:lstStyle/>
          <a:p>
            <a:r>
              <a:rPr lang="en-US" sz="1600" dirty="0"/>
              <a:t>So what do Standardized tools for biomass investment look like?</a:t>
            </a:r>
          </a:p>
          <a:p>
            <a:endParaRPr lang="en-US" sz="1600" dirty="0"/>
          </a:p>
          <a:p>
            <a:r>
              <a:rPr lang="en-US" sz="1600" dirty="0"/>
              <a:t>Gov’ts of Canada &amp; U.S.A. have financially supported the development of </a:t>
            </a:r>
            <a:r>
              <a:rPr lang="en-US" sz="1600" b="1" dirty="0"/>
              <a:t>Biomass Supply Credit Rating 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&gt;$5M </a:t>
            </a:r>
            <a:r>
              <a:rPr lang="en-US" sz="1600" dirty="0"/>
              <a:t>in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5 years of development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Led by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Ecostrat</a:t>
            </a:r>
            <a:r>
              <a:rPr lang="en-US" sz="16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 </a:t>
            </a:r>
            <a:r>
              <a:rPr lang="en-US" sz="16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Canmet</a:t>
            </a:r>
            <a:r>
              <a:rPr lang="en-US" sz="16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 Los Alamos &amp; Idaho National Labs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Involved a ~150 member industry stakeholder group,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14 person Advisory Group, of which I am a member.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D7EF-4310-4AF2-B0EF-A4ACD86C525E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122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8725" y="423863"/>
            <a:ext cx="4346575" cy="3260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1670" y="4176032"/>
            <a:ext cx="6477000" cy="419394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THE BSCR Standard is the most rigorous framework devised to date for assessing feedstock risk for investors.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Involves 6 general risk categories, 28 risk factors &amp; 126 specific risk indicators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/>
          </a:p>
          <a:p>
            <a:endParaRPr lang="en-CA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Why is this needed</a:t>
            </a:r>
            <a:r>
              <a:rPr lang="en-CA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D7EF-4310-4AF2-B0EF-A4ACD86C525E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7728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9700" y="284163"/>
            <a:ext cx="3543300" cy="2659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8944" y="3468297"/>
            <a:ext cx="6146803" cy="4836254"/>
          </a:xfrm>
        </p:spPr>
        <p:txBody>
          <a:bodyPr/>
          <a:lstStyle/>
          <a:p>
            <a:pPr marL="285750" indent="-285750" defTabSz="915772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Reality is that biomass supply chains are complex and investors are often confused. </a:t>
            </a:r>
          </a:p>
          <a:p>
            <a:pPr defTabSz="915772">
              <a:defRPr/>
            </a:pPr>
            <a:endParaRPr lang="en-US" sz="1600" dirty="0"/>
          </a:p>
          <a:p>
            <a:pPr defTabSz="915772">
              <a:defRPr/>
            </a:pPr>
            <a:endParaRPr lang="en-US" sz="1600" b="1" dirty="0"/>
          </a:p>
          <a:p>
            <a:pPr marL="285750" indent="-285750" defTabSz="915772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The BSCR (or Biomass) standards are a blueprint for the capital markets to understand:</a:t>
            </a:r>
          </a:p>
          <a:p>
            <a:pPr marL="742950" lvl="1" indent="-285750" defTabSz="915772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what these risks are</a:t>
            </a:r>
          </a:p>
          <a:p>
            <a:pPr marL="742950" lvl="1" indent="-285750" defTabSz="915772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how to mitigate them; and,</a:t>
            </a:r>
          </a:p>
          <a:p>
            <a:pPr marL="742950" lvl="1" indent="-285750" defTabSz="915772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how to properly structure capital around them. </a:t>
            </a:r>
          </a:p>
          <a:p>
            <a:br>
              <a:rPr lang="en-US" sz="1400" dirty="0"/>
            </a:br>
            <a:endParaRPr lang="en-CA" sz="14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D7EF-4310-4AF2-B0EF-A4ACD86C525E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4558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CA" sz="16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Participants across the financial spectrum and beyond </a:t>
            </a:r>
            <a:r>
              <a:rPr lang="en-CA" sz="1600" dirty="0"/>
              <a:t>are starting to</a:t>
            </a:r>
            <a:r>
              <a:rPr lang="en-CA" sz="16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applaud this innovation. </a:t>
            </a:r>
          </a:p>
          <a:p>
            <a:endParaRPr lang="en-CA" sz="16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This tool could support a large and growing pool of capital that is looking to deploy across the </a:t>
            </a:r>
            <a:r>
              <a:rPr lang="en-CA" sz="16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bioeconomy</a:t>
            </a:r>
            <a:r>
              <a:rPr lang="en-CA" sz="1600" dirty="0"/>
              <a:t>.</a:t>
            </a:r>
            <a:endParaRPr lang="en-CA" sz="16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5D7EF-4310-4AF2-B0EF-A4ACD86C525E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3712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600" dirty="0"/>
              <a:t>The Standards provide benefits to Capital Markets, Governments &amp; Project Developers.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078D68-51EB-46EE-975E-9291E8A385D8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287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838"/>
            <a:ext cx="3819525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824" y="3069039"/>
            <a:ext cx="4581144" cy="369332"/>
          </a:xfrm>
        </p:spPr>
        <p:txBody>
          <a:bodyPr>
            <a:noAutofit/>
          </a:bodyPr>
          <a:lstStyle>
            <a:lvl1pPr algn="l">
              <a:defRPr sz="1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6824" y="3703320"/>
            <a:ext cx="4608576" cy="30175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06824" y="4331706"/>
            <a:ext cx="4581144" cy="274320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52144" y="2276856"/>
            <a:ext cx="2770632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100" dirty="0">
                <a:solidFill>
                  <a:schemeClr val="accent2"/>
                </a:solidFill>
                <a:latin typeface="Verdana" pitchFamily="34" charset="0"/>
              </a:rPr>
              <a:t>PRESENTATION TO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1736" y="6455664"/>
            <a:ext cx="1984248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100" dirty="0">
                <a:solidFill>
                  <a:schemeClr val="accent2"/>
                </a:solidFill>
                <a:latin typeface="Verdana" pitchFamily="34" charset="0"/>
              </a:rPr>
              <a:t>Confidential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838"/>
            <a:ext cx="3819525" cy="64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152144" y="2276856"/>
            <a:ext cx="2770632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100" dirty="0">
                <a:solidFill>
                  <a:schemeClr val="accent2"/>
                </a:solidFill>
                <a:latin typeface="Verdana" pitchFamily="34" charset="0"/>
              </a:rPr>
              <a:t>PRESENTATION TO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031736" y="6455664"/>
            <a:ext cx="1984248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100" dirty="0">
                <a:solidFill>
                  <a:schemeClr val="accent2"/>
                </a:solidFill>
                <a:latin typeface="Verdana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4606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bstones_10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994090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62755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531420" y="15958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8854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997519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766184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534849" y="38310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300087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7303516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bstones_10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997869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70313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542757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5425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997869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770313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542757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315200" y="15958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7315200" y="38310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8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744509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004050" y="15958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747938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07479" y="38310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57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4475" y="3753193"/>
            <a:ext cx="8674100" cy="2186288"/>
          </a:xfrm>
        </p:spPr>
        <p:txBody>
          <a:bodyPr lIns="45720" rIns="45720" anchor="t" anchorCtr="0"/>
          <a:lstStyle>
            <a:lvl1pPr algn="l">
              <a:spcAft>
                <a:spcPts val="300"/>
              </a:spcAft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1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</p:spTree>
    <p:extLst>
      <p:ext uri="{BB962C8B-B14F-4D97-AF65-F5344CB8AC3E}">
        <p14:creationId xmlns:p14="http://schemas.microsoft.com/office/powerpoint/2010/main" val="3820458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</p:spTree>
    <p:extLst>
      <p:ext uri="{BB962C8B-B14F-4D97-AF65-F5344CB8AC3E}">
        <p14:creationId xmlns:p14="http://schemas.microsoft.com/office/powerpoint/2010/main" val="2847598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679192"/>
            <a:ext cx="6400800" cy="1152144"/>
          </a:xfrm>
          <a:solidFill>
            <a:schemeClr val="accent2"/>
          </a:solidFill>
        </p:spPr>
        <p:txBody>
          <a:bodyPr anchor="ctr" anchorCtr="0">
            <a:noAutofit/>
          </a:bodyPr>
          <a:lstStyle>
            <a:lvl1pPr algn="ctr">
              <a:defRPr sz="14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031736" y="6455664"/>
            <a:ext cx="1984248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dirty="0">
                <a:solidFill>
                  <a:schemeClr val="accent2"/>
                </a:solidFill>
                <a:latin typeface="Verdana" pitchFamily="34" charset="0"/>
              </a:rPr>
              <a:t>Confidential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955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ontent Placeholder 7"/>
          <p:cNvSpPr>
            <a:spLocks noGrp="1"/>
          </p:cNvSpPr>
          <p:nvPr>
            <p:ph sz="quarter" idx="17"/>
          </p:nvPr>
        </p:nvSpPr>
        <p:spPr>
          <a:xfrm>
            <a:off x="228600" y="749808"/>
            <a:ext cx="4270248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7"/>
          <p:cNvSpPr>
            <a:spLocks noGrp="1"/>
          </p:cNvSpPr>
          <p:nvPr>
            <p:ph sz="quarter" idx="18"/>
          </p:nvPr>
        </p:nvSpPr>
        <p:spPr>
          <a:xfrm>
            <a:off x="4645152" y="749808"/>
            <a:ext cx="4270248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</p:spTree>
    <p:extLst>
      <p:ext uri="{BB962C8B-B14F-4D97-AF65-F5344CB8AC3E}">
        <p14:creationId xmlns:p14="http://schemas.microsoft.com/office/powerpoint/2010/main" val="263366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7"/>
          <p:cNvSpPr>
            <a:spLocks noGrp="1"/>
          </p:cNvSpPr>
          <p:nvPr>
            <p:ph sz="quarter" idx="19"/>
          </p:nvPr>
        </p:nvSpPr>
        <p:spPr>
          <a:xfrm>
            <a:off x="228600" y="749808"/>
            <a:ext cx="2743200" cy="1523494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2"/>
          </p:nvPr>
        </p:nvSpPr>
        <p:spPr>
          <a:xfrm>
            <a:off x="3200400" y="749808"/>
            <a:ext cx="2743200" cy="1523494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/>
          </p:nvPr>
        </p:nvSpPr>
        <p:spPr>
          <a:xfrm>
            <a:off x="6175375" y="749808"/>
            <a:ext cx="2743200" cy="1523494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40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ontent Placeholder 7"/>
          <p:cNvSpPr>
            <a:spLocks noGrp="1"/>
          </p:cNvSpPr>
          <p:nvPr>
            <p:ph sz="quarter" idx="17"/>
          </p:nvPr>
        </p:nvSpPr>
        <p:spPr>
          <a:xfrm>
            <a:off x="228600" y="749808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7"/>
          <p:cNvSpPr>
            <a:spLocks noGrp="1"/>
          </p:cNvSpPr>
          <p:nvPr>
            <p:ph sz="quarter" idx="18"/>
          </p:nvPr>
        </p:nvSpPr>
        <p:spPr>
          <a:xfrm>
            <a:off x="4645152" y="749808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Clr>
                <a:schemeClr val="accent3"/>
              </a:buClr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7"/>
          <p:cNvSpPr>
            <a:spLocks noGrp="1"/>
          </p:cNvSpPr>
          <p:nvPr>
            <p:ph sz="quarter" idx="19"/>
          </p:nvPr>
        </p:nvSpPr>
        <p:spPr>
          <a:xfrm>
            <a:off x="228600" y="3429000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Clr>
                <a:schemeClr val="accent3"/>
              </a:buClr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7"/>
          <p:cNvSpPr>
            <a:spLocks noGrp="1"/>
          </p:cNvSpPr>
          <p:nvPr>
            <p:ph sz="quarter" idx="20"/>
          </p:nvPr>
        </p:nvSpPr>
        <p:spPr>
          <a:xfrm>
            <a:off x="4653502" y="3429000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Clr>
                <a:schemeClr val="accent3"/>
              </a:buClr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</p:spTree>
    <p:extLst>
      <p:ext uri="{BB962C8B-B14F-4D97-AF65-F5344CB8AC3E}">
        <p14:creationId xmlns:p14="http://schemas.microsoft.com/office/powerpoint/2010/main" val="282438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58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bstones_8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484967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744509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004050" y="15958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8854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2488396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747938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07479" y="38310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37549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bstones_8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484967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744509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004050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5425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2484967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744509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04050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37207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bstones_10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994090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62755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531420" y="15958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8854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997519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766184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534849" y="38310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300087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7303516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62459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bstones_10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997869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70313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542757" y="16002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5425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997869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770313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5542757" y="3835400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315200" y="15958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7315200" y="3831019"/>
            <a:ext cx="1600200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39389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&amp; 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744509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004050" y="15958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747938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07479" y="38310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66257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4475" y="3753193"/>
            <a:ext cx="8674100" cy="2186288"/>
          </a:xfrm>
        </p:spPr>
        <p:txBody>
          <a:bodyPr lIns="45720" rIns="45720" anchor="t" anchorCtr="0"/>
          <a:lstStyle>
            <a:lvl1pPr algn="l">
              <a:spcAft>
                <a:spcPts val="300"/>
              </a:spcAft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17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	|	 </a:t>
            </a:r>
            <a:fld id="{FB5A38A9-14EB-4F11-8E34-5A9241661698}" type="slidenum">
              <a:rPr lang="en-US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9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77" y="1012427"/>
            <a:ext cx="4003810" cy="5225094"/>
          </a:xfrm>
        </p:spPr>
        <p:txBody>
          <a:bodyPr>
            <a:noAutofit/>
          </a:bodyPr>
          <a:lstStyle>
            <a:lvl1pPr marL="311755" indent="-311755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92806" y="1012427"/>
            <a:ext cx="4003810" cy="5225094"/>
          </a:xfrm>
        </p:spPr>
        <p:txBody>
          <a:bodyPr>
            <a:noAutofit/>
          </a:bodyPr>
          <a:lstStyle>
            <a:lvl1pPr marL="311755" indent="-311755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52478" y="6241033"/>
            <a:ext cx="4003810" cy="262108"/>
          </a:xfrm>
        </p:spPr>
        <p:txBody>
          <a:bodyPr anchor="b">
            <a:noAutofit/>
          </a:bodyPr>
          <a:lstStyle>
            <a:lvl1pPr marL="0" indent="0" algn="l">
              <a:buNone/>
              <a:defRPr sz="9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Note/Source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8" hasCustomPrompt="1"/>
          </p:nvPr>
        </p:nvSpPr>
        <p:spPr>
          <a:xfrm>
            <a:off x="4699965" y="6241033"/>
            <a:ext cx="4003810" cy="262108"/>
          </a:xfrm>
        </p:spPr>
        <p:txBody>
          <a:bodyPr anchor="b">
            <a:noAutofit/>
          </a:bodyPr>
          <a:lstStyle>
            <a:lvl1pPr marL="0" indent="0" algn="l">
              <a:buNone/>
              <a:defRPr sz="9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Note/Source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626B614-735F-44E5-B2C9-6FE8D55606B9}" type="datetime3">
              <a:rPr lang="en-US" smtClean="0"/>
              <a:t>25 April 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174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15" y="1117"/>
          <a:ext cx="1114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5" y="1117"/>
                        <a:ext cx="1114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74944" y="478774"/>
            <a:ext cx="8794114" cy="346362"/>
          </a:xfrm>
        </p:spPr>
        <p:txBody>
          <a:bodyPr anchor="ctr" anchorCtr="0">
            <a:spAutoFit/>
          </a:bodyPr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Arial Unicode MS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6241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0120"/>
            <a:ext cx="8686800" cy="1158688"/>
          </a:xfrm>
        </p:spPr>
        <p:txBody>
          <a:bodyPr/>
          <a:lstStyle>
            <a:lvl1pPr>
              <a:spcBef>
                <a:spcPts val="590"/>
              </a:spcBef>
              <a:spcAft>
                <a:spcPts val="590"/>
              </a:spcAft>
              <a:defRPr>
                <a:solidFill>
                  <a:schemeClr val="accent1"/>
                </a:solidFill>
              </a:defRPr>
            </a:lvl1pPr>
            <a:lvl2pPr>
              <a:spcBef>
                <a:spcPts val="295"/>
              </a:spcBef>
              <a:spcAft>
                <a:spcPts val="295"/>
              </a:spcAft>
              <a:buClr>
                <a:schemeClr val="accent1"/>
              </a:buClr>
              <a:defRPr/>
            </a:lvl2pPr>
            <a:lvl3pPr>
              <a:spcBef>
                <a:spcPts val="295"/>
              </a:spcBef>
              <a:spcAft>
                <a:spcPts val="295"/>
              </a:spcAft>
              <a:buClr>
                <a:schemeClr val="accent1"/>
              </a:buClr>
              <a:defRPr/>
            </a:lvl3pPr>
            <a:lvl4pPr>
              <a:spcBef>
                <a:spcPts val="295"/>
              </a:spcBef>
              <a:spcAft>
                <a:spcPts val="295"/>
              </a:spcAft>
              <a:buClr>
                <a:schemeClr val="accent1"/>
              </a:buClr>
              <a:defRPr/>
            </a:lvl4pPr>
            <a:lvl5pPr>
              <a:spcBef>
                <a:spcPts val="295"/>
              </a:spcBef>
              <a:spcAft>
                <a:spcPts val="295"/>
              </a:spcAft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409164"/>
            <a:ext cx="685800" cy="594360"/>
          </a:xfrm>
        </p:spPr>
        <p:txBody>
          <a:bodyPr vert="horz" lIns="50941" tIns="50941" rIns="101882" bIns="50941" rtlCol="0" anchor="ctr"/>
          <a:lstStyle>
            <a:lvl1pPr>
              <a:defRPr lang="en-CA">
                <a:solidFill>
                  <a:schemeClr val="tx1"/>
                </a:solidFill>
              </a:defRPr>
            </a:lvl1pPr>
          </a:lstStyle>
          <a:p>
            <a:pPr algn="r"/>
            <a:fld id="{E633FACB-E57B-4CDC-9F3B-D7F03E444374}" type="slidenum">
              <a:rPr lang="en-US"/>
              <a:pPr algn="r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6400800"/>
            <a:ext cx="7543800" cy="123111"/>
          </a:xfrm>
        </p:spPr>
        <p:txBody>
          <a:bodyPr lIns="0" tIns="0" rIns="0" bIns="0" anchor="b" anchorCtr="0"/>
          <a:lstStyle>
            <a:lvl1pPr marL="109254" indent="-109254">
              <a:spcBef>
                <a:spcPct val="0"/>
              </a:spcBef>
              <a:spcAft>
                <a:spcPct val="0"/>
              </a:spcAft>
              <a:defRPr sz="794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footnote</a:t>
            </a:r>
            <a:endParaRPr lang="en-CA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8600" y="6633888"/>
            <a:ext cx="7543800" cy="1494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>
              <a:defRPr lang="en-US" sz="971" b="1">
                <a:solidFill>
                  <a:schemeClr val="tx2"/>
                </a:solidFill>
              </a:defRPr>
            </a:lvl1pPr>
          </a:lstStyle>
          <a:p>
            <a:pPr>
              <a:spcBef>
                <a:spcPts val="590"/>
              </a:spcBef>
              <a:spcAft>
                <a:spcPts val="590"/>
              </a:spcAft>
            </a:pPr>
            <a:r>
              <a:rPr lang="en-CA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663456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98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45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25.04.21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9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05949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1484784"/>
            <a:ext cx="9144000" cy="441642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84E2-6B79-4F6A-AE2C-866E64FCFD32}" type="datetime1">
              <a:rPr lang="en-AU" smtClean="0"/>
              <a:t>25/4/21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Harnessing private investment to support sustainable forestry, climate action and community 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640F-CFE1-4BB9-82FF-56F78E496AE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9675" y="1916832"/>
            <a:ext cx="3667125" cy="352839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62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457201" y="836712"/>
            <a:ext cx="8218195" cy="3846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Century Gothic" pitchFamily="34" charset="0"/>
              </a:defRPr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132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4165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CE14C-E239-47CB-BE6B-070A823A36BD}" type="datetime1">
              <a:rPr lang="en-AU" smtClean="0"/>
              <a:t>25/4/21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Harnessing private investment to support sustainable forestry, climate action and community 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640F-CFE1-4BB9-82FF-56F78E496AE8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57201" y="836712"/>
            <a:ext cx="8219255" cy="384639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Century Gothic" pitchFamily="34" charset="0"/>
              </a:defRPr>
            </a:lvl1pPr>
            <a:lvl2pPr marL="171450" indent="0">
              <a:buNone/>
              <a:defRPr sz="800" b="1"/>
            </a:lvl2pPr>
            <a:lvl3pPr marL="342900" indent="0">
              <a:buNone/>
              <a:defRPr sz="700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6265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A7125-7FED-4EF9-84DD-871DA7C143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033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679192"/>
            <a:ext cx="6400800" cy="1152144"/>
          </a:xfrm>
          <a:solidFill>
            <a:schemeClr val="accent2"/>
          </a:solidFill>
        </p:spPr>
        <p:txBody>
          <a:bodyPr anchor="ctr" anchorCtr="0">
            <a:noAutofit/>
          </a:bodyPr>
          <a:lstStyle>
            <a:lvl1pPr algn="ctr">
              <a:defRPr sz="14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1736" y="6455664"/>
            <a:ext cx="1984248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dirty="0">
                <a:solidFill>
                  <a:schemeClr val="accent2"/>
                </a:solidFill>
                <a:latin typeface="Verdana" pitchFamily="34" charset="0"/>
              </a:rPr>
              <a:t>Confidential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7031736" y="6455664"/>
            <a:ext cx="1984248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000" dirty="0">
                <a:solidFill>
                  <a:schemeClr val="accent2"/>
                </a:solidFill>
                <a:latin typeface="Verdana" pitchFamily="34" charset="0"/>
              </a:rPr>
              <a:t>Confidential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95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ontent Placeholder 7"/>
          <p:cNvSpPr>
            <a:spLocks noGrp="1"/>
          </p:cNvSpPr>
          <p:nvPr>
            <p:ph sz="quarter" idx="17"/>
          </p:nvPr>
        </p:nvSpPr>
        <p:spPr>
          <a:xfrm>
            <a:off x="228600" y="749808"/>
            <a:ext cx="4270248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7"/>
          <p:cNvSpPr>
            <a:spLocks noGrp="1"/>
          </p:cNvSpPr>
          <p:nvPr>
            <p:ph sz="quarter" idx="18"/>
          </p:nvPr>
        </p:nvSpPr>
        <p:spPr>
          <a:xfrm>
            <a:off x="4645152" y="749808"/>
            <a:ext cx="4270248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6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7"/>
          <p:cNvSpPr>
            <a:spLocks noGrp="1"/>
          </p:cNvSpPr>
          <p:nvPr>
            <p:ph sz="quarter" idx="19"/>
          </p:nvPr>
        </p:nvSpPr>
        <p:spPr>
          <a:xfrm>
            <a:off x="228600" y="749808"/>
            <a:ext cx="2743200" cy="1523494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2"/>
          </p:nvPr>
        </p:nvSpPr>
        <p:spPr>
          <a:xfrm>
            <a:off x="3200400" y="749808"/>
            <a:ext cx="2743200" cy="1523494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/>
          </p:nvPr>
        </p:nvSpPr>
        <p:spPr>
          <a:xfrm>
            <a:off x="6175375" y="749808"/>
            <a:ext cx="2743200" cy="1523494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4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ontent Placeholder 7"/>
          <p:cNvSpPr>
            <a:spLocks noGrp="1"/>
          </p:cNvSpPr>
          <p:nvPr>
            <p:ph sz="quarter" idx="17"/>
          </p:nvPr>
        </p:nvSpPr>
        <p:spPr>
          <a:xfrm>
            <a:off x="228600" y="749808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7"/>
          <p:cNvSpPr>
            <a:spLocks noGrp="1"/>
          </p:cNvSpPr>
          <p:nvPr>
            <p:ph sz="quarter" idx="18"/>
          </p:nvPr>
        </p:nvSpPr>
        <p:spPr>
          <a:xfrm>
            <a:off x="4645152" y="749808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Clr>
                <a:schemeClr val="accent3"/>
              </a:buClr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7"/>
          <p:cNvSpPr>
            <a:spLocks noGrp="1"/>
          </p:cNvSpPr>
          <p:nvPr>
            <p:ph sz="quarter" idx="19"/>
          </p:nvPr>
        </p:nvSpPr>
        <p:spPr>
          <a:xfrm>
            <a:off x="228600" y="3429000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Clr>
                <a:schemeClr val="accent3"/>
              </a:buClr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7"/>
          <p:cNvSpPr>
            <a:spLocks noGrp="1"/>
          </p:cNvSpPr>
          <p:nvPr>
            <p:ph sz="quarter" idx="20"/>
          </p:nvPr>
        </p:nvSpPr>
        <p:spPr>
          <a:xfrm>
            <a:off x="4653502" y="3429000"/>
            <a:ext cx="4270248" cy="1338828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Clr>
                <a:schemeClr val="accent3"/>
              </a:buClr>
              <a:buNone/>
              <a:defRPr sz="12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 sz="1100"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 sz="1100"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 sz="1100"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8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bstones_8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484967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744509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004050" y="15958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8854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2488396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747938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07479" y="3831019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4000"/>
              </a:spcAft>
              <a:buNone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10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lvl="0"/>
            <a:r>
              <a:rPr lang="en-US" dirty="0"/>
              <a:t>Company [Name/Logo]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4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bstones_8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78024" y="344458"/>
            <a:ext cx="6437376" cy="30777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228600" y="749808"/>
            <a:ext cx="8686800" cy="1415772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spcAft>
                <a:spcPts val="1200"/>
              </a:spcAft>
              <a:buNone/>
              <a:defRPr sz="1300" b="1"/>
            </a:lvl1pPr>
            <a:lvl2pPr marL="403225" indent="-28575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 3" pitchFamily="18" charset="2"/>
              <a:buChar char=""/>
              <a:defRPr/>
            </a:lvl2pPr>
            <a:lvl3pPr marL="6858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Ø"/>
              <a:defRPr/>
            </a:lvl3pPr>
            <a:lvl4pPr marL="107950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"/>
              <a:defRPr/>
            </a:lvl4pPr>
            <a:lvl5pPr marL="1428750" indent="-228600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Verdana" pitchFamily="34" charset="0"/>
              <a:buChar char="―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095375" y="6468919"/>
            <a:ext cx="7197725" cy="146194"/>
          </a:xfrm>
        </p:spPr>
        <p:txBody>
          <a:bodyPr lIns="38100" tIns="38100" rIns="38100" bIns="0" anchor="b" anchorCtr="0">
            <a:spAutoFit/>
          </a:bodyPr>
          <a:lstStyle>
            <a:lvl1pPr marL="0" indent="0">
              <a:buFont typeface="+mj-lt"/>
              <a:buNone/>
              <a:defRPr sz="700"/>
            </a:lvl1pPr>
          </a:lstStyle>
          <a:p>
            <a:pPr lvl="0"/>
            <a:r>
              <a:rPr lang="en-US" dirty="0"/>
              <a:t>Click to insert footnotes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25425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484967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744509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004050" y="16002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25425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2484967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4744509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7004050" y="3835400"/>
            <a:ext cx="1901952" cy="2057400"/>
          </a:xfrm>
          <a:ln w="12700">
            <a:solidFill>
              <a:schemeClr val="tx1"/>
            </a:solidFill>
          </a:ln>
        </p:spPr>
        <p:txBody>
          <a:bodyPr lIns="45720" rIns="45720" bIns="91440" anchor="b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700" b="1"/>
            </a:lvl1pPr>
            <a:lvl2pPr marL="0" indent="0" algn="ctr">
              <a:spcBef>
                <a:spcPts val="300"/>
              </a:spcBef>
              <a:spcAft>
                <a:spcPts val="300"/>
              </a:spcAft>
              <a:buNone/>
              <a:defRPr sz="700" b="1"/>
            </a:lvl2pPr>
            <a:lvl3pPr marL="0" indent="0" algn="ctr">
              <a:buNone/>
              <a:defRPr sz="700"/>
            </a:lvl3pPr>
            <a:lvl4pPr marL="0" indent="0" algn="ctr">
              <a:spcBef>
                <a:spcPts val="700"/>
              </a:spcBef>
              <a:buNone/>
              <a:defRPr sz="700" i="1" baseline="0"/>
            </a:lvl4pPr>
            <a:lvl5pPr marL="0" indent="0" algn="ctr">
              <a:spcBef>
                <a:spcPts val="700"/>
              </a:spcBef>
              <a:buNone/>
              <a:defRPr sz="7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Company [Name/Logo]</a:t>
            </a:r>
          </a:p>
          <a:p>
            <a:pPr lvl="3"/>
            <a:r>
              <a:rPr lang="en-US" dirty="0"/>
              <a:t>has [Action]</a:t>
            </a:r>
          </a:p>
          <a:p>
            <a:pPr lvl="0"/>
            <a:r>
              <a:rPr lang="en-US" dirty="0"/>
              <a:t>Company [Name/Logo]</a:t>
            </a:r>
          </a:p>
          <a:p>
            <a:pPr lvl="3"/>
            <a:r>
              <a:rPr lang="en-US" dirty="0"/>
              <a:t>in a transaction valued </a:t>
            </a:r>
            <a:br>
              <a:rPr lang="en-US" dirty="0"/>
            </a:br>
            <a:r>
              <a:rPr lang="en-US" dirty="0"/>
              <a:t>at approximately</a:t>
            </a:r>
          </a:p>
          <a:p>
            <a:pPr lvl="1"/>
            <a:r>
              <a:rPr lang="en-US" dirty="0"/>
              <a:t>$ Deal Amount</a:t>
            </a:r>
          </a:p>
          <a:p>
            <a:pPr lvl="2"/>
            <a:r>
              <a:rPr lang="en-US" dirty="0"/>
              <a:t>Deal Unit Size</a:t>
            </a:r>
            <a:br>
              <a:rPr lang="en-US" dirty="0"/>
            </a:br>
            <a:r>
              <a:rPr lang="en-US" dirty="0"/>
              <a:t>Deal Type</a:t>
            </a:r>
          </a:p>
          <a:p>
            <a:pPr lvl="3"/>
            <a:r>
              <a:rPr lang="en-US" dirty="0"/>
              <a:t>CIBC World Markets Inc.</a:t>
            </a:r>
            <a:br>
              <a:rPr lang="en-US" dirty="0"/>
            </a:br>
            <a:r>
              <a:rPr lang="en-US" dirty="0"/>
              <a:t>acted as [Role] to</a:t>
            </a:r>
            <a:br>
              <a:rPr lang="en-US" dirty="0"/>
            </a:br>
            <a:r>
              <a:rPr lang="en-US" dirty="0"/>
              <a:t>[Company] </a:t>
            </a:r>
          </a:p>
          <a:p>
            <a:pPr lvl="4"/>
            <a:r>
              <a:rPr lang="en-US" dirty="0"/>
              <a:t>Date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28600" y="685800"/>
            <a:ext cx="8686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2472"/>
            <a:ext cx="6000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7958328" y="6356350"/>
            <a:ext cx="1033272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|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fld id="{070E752B-4829-44D3-8E93-8E70C031199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7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Verdana" pitchFamily="34" charset="0"/>
              </a:defRPr>
            </a:lvl1pPr>
          </a:lstStyle>
          <a:p>
            <a:fld id="{070E752B-4829-44D3-8E93-8E70C0311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5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50" r:id="rId14"/>
    <p:sldLayoutId id="2147483652" r:id="rId15"/>
    <p:sldLayoutId id="2147483651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60" r:id="rId24"/>
    <p:sldLayoutId id="2147483661" r:id="rId25"/>
    <p:sldLayoutId id="2147483679" r:id="rId26"/>
    <p:sldLayoutId id="2147483689" r:id="rId27"/>
    <p:sldLayoutId id="2147483694" r:id="rId28"/>
    <p:sldLayoutId id="2147483699" r:id="rId29"/>
    <p:sldLayoutId id="2147483700" r:id="rId30"/>
    <p:sldLayoutId id="2147483702" r:id="rId31"/>
    <p:sldLayoutId id="2147483703" r:id="rId32"/>
    <p:sldLayoutId id="2147483704" r:id="rId33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14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"/>
          <p:cNvSpPr>
            <a:spLocks noGrp="1"/>
          </p:cNvSpPr>
          <p:nvPr>
            <p:ph type="dt" sz="half" idx="19"/>
          </p:nvPr>
        </p:nvSpPr>
        <p:spPr>
          <a:xfrm>
            <a:off x="-3403600" y="6356350"/>
            <a:ext cx="5715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Note"/>
          <p:cNvSpPr>
            <a:spLocks noGrp="1"/>
          </p:cNvSpPr>
          <p:nvPr>
            <p:ph sz="quarter" idx="15"/>
          </p:nvPr>
        </p:nvSpPr>
        <p:spPr>
          <a:xfrm>
            <a:off x="2642993" y="6172623"/>
            <a:ext cx="4865110" cy="262108"/>
          </a:xfrm>
        </p:spPr>
        <p:txBody>
          <a:bodyPr/>
          <a:lstStyle/>
          <a:p>
            <a:r>
              <a:rPr lang="en-GB" dirty="0"/>
              <a:t>..</a:t>
            </a:r>
          </a:p>
        </p:txBody>
      </p:sp>
      <p:sp>
        <p:nvSpPr>
          <p:cNvPr id="6" name="Title"/>
          <p:cNvSpPr>
            <a:spLocks noGrp="1"/>
          </p:cNvSpPr>
          <p:nvPr>
            <p:ph type="title"/>
          </p:nvPr>
        </p:nvSpPr>
        <p:spPr>
          <a:xfrm>
            <a:off x="376721" y="1766282"/>
            <a:ext cx="8229600" cy="1143000"/>
          </a:xfrm>
        </p:spPr>
        <p:txBody>
          <a:bodyPr/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ea typeface="Verdana" panose="020B0604030504040204" pitchFamily="34" charset="0"/>
                <a:cs typeface="Verdana" panose="020B0604030504040204" pitchFamily="34" charset="0"/>
              </a:rPr>
              <a:t>Financing the Bio-economy:</a:t>
            </a:r>
            <a:br>
              <a:rPr lang="en-GB" sz="24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b="1" dirty="0">
                <a:ea typeface="Verdana" panose="020B0604030504040204" pitchFamily="34" charset="0"/>
                <a:cs typeface="Verdana" panose="020B0604030504040204" pitchFamily="34" charset="0"/>
              </a:rPr>
              <a:t> Key Factors Affecting the Role of Green Bonds and Financial Institutions</a:t>
            </a:r>
            <a:br>
              <a:rPr lang="en-GB" sz="24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sz="2400" b="1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7443" y="2200627"/>
            <a:ext cx="1332914" cy="1416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900" y="2286000"/>
            <a:ext cx="7658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2550" y="3552123"/>
            <a:ext cx="648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 Roberts</a:t>
            </a:r>
          </a:p>
          <a:p>
            <a:pPr algn="ctr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CEO, Nawitka Capital Advisors Ltd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90FE6-DC80-6C41-BA9A-E218CB400D6A}"/>
              </a:ext>
            </a:extLst>
          </p:cNvPr>
          <p:cNvSpPr txBox="1"/>
          <p:nvPr/>
        </p:nvSpPr>
        <p:spPr>
          <a:xfrm>
            <a:off x="1445741" y="5110634"/>
            <a:ext cx="6396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Biofuture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Summit II</a:t>
            </a:r>
          </a:p>
          <a:p>
            <a:pPr algn="ctr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Clean Energy Ministerial </a:t>
            </a:r>
            <a:r>
              <a:rPr lang="en-US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Biofuture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Initiative</a:t>
            </a:r>
          </a:p>
          <a:p>
            <a:pPr algn="ctr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2021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A9C6D01-E71C-8E46-8BC2-40799CE34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73"/>
    </mc:Choice>
    <mc:Fallback>
      <p:transition spd="slow" advTm="1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1600" dirty="0"/>
              <a:t>THE NEED FOR BIOMASS SUPPLY RISK RATINGS IS INCREASING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0120"/>
            <a:ext cx="868680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Interest in the bio-economy is increasing because of the rising demand for decarbonization of the global economy.</a:t>
            </a:r>
          </a:p>
          <a:p>
            <a:pPr marL="0" indent="0">
              <a:buNone/>
            </a:pPr>
            <a:endParaRPr lang="en-CA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tx1"/>
                </a:solidFill>
              </a:rPr>
              <a:t>In April 2021, the Glasgow Financial Alliance for Net Zero pledged themselves to the mission of reaching zero emissions by 2050.</a:t>
            </a:r>
          </a:p>
          <a:p>
            <a:r>
              <a:rPr lang="en-CA" sz="1400" dirty="0">
                <a:solidFill>
                  <a:schemeClr val="tx1"/>
                </a:solidFill>
              </a:rPr>
              <a:t>It represents 160 financial firms with $70 trillion of assets</a:t>
            </a:r>
          </a:p>
          <a:p>
            <a:pPr marL="0" indent="0">
              <a:buNone/>
            </a:pPr>
            <a:endParaRPr lang="en-CA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tx1"/>
                </a:solidFill>
              </a:rPr>
              <a:t>The following leading non-financial firms have also committed to net-zero emissions, all within specific timelines:</a:t>
            </a:r>
          </a:p>
          <a:p>
            <a:r>
              <a:rPr lang="en-CA" sz="1400" dirty="0">
                <a:solidFill>
                  <a:schemeClr val="tx1"/>
                </a:solidFill>
              </a:rPr>
              <a:t>By 2030: Proctor &amp; Gamble, Siemens, Ikea, Microsoft, Unilever</a:t>
            </a:r>
          </a:p>
          <a:p>
            <a:r>
              <a:rPr lang="en-CA" sz="1400" dirty="0">
                <a:solidFill>
                  <a:schemeClr val="tx1"/>
                </a:solidFill>
              </a:rPr>
              <a:t>By 2040: General Motors, Mercedes-Benz, AT&amp;T, Walmart, </a:t>
            </a:r>
            <a:r>
              <a:rPr lang="en-CA" sz="1400" dirty="0" err="1">
                <a:solidFill>
                  <a:schemeClr val="tx1"/>
                </a:solidFill>
              </a:rPr>
              <a:t>Pepsico</a:t>
            </a:r>
            <a:r>
              <a:rPr lang="en-CA" sz="1400" dirty="0">
                <a:solidFill>
                  <a:schemeClr val="tx1"/>
                </a:solidFill>
              </a:rPr>
              <a:t>, Amazon, </a:t>
            </a:r>
          </a:p>
          <a:p>
            <a:r>
              <a:rPr lang="en-CA" sz="1400" dirty="0">
                <a:solidFill>
                  <a:schemeClr val="tx1"/>
                </a:solidFill>
              </a:rPr>
              <a:t>By 2050: Shell, BP, Ford, Michelin, Nestle, Danone, Nike</a:t>
            </a:r>
          </a:p>
          <a:p>
            <a:pPr marL="0" indent="0">
              <a:buNone/>
            </a:pPr>
            <a:endParaRPr lang="en-CA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sz="14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33FACB-E57B-4CDC-9F3B-D7F03E444374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544416" y="6172200"/>
            <a:ext cx="5227983" cy="351711"/>
          </a:xfrm>
        </p:spPr>
        <p:txBody>
          <a:bodyPr/>
          <a:lstStyle/>
          <a:p>
            <a:r>
              <a:rPr lang="en-CA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6FDF0-1C71-6B4F-A095-CAE8E99C4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822D31F-2F74-D049-87BD-2ABE51142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21639"/>
      </p:ext>
    </p:extLst>
  </p:cSld>
  <p:clrMapOvr>
    <a:masterClrMapping/>
  </p:clrMapOvr>
  <p:transition advTm="75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CA" sz="1600" dirty="0"/>
            </a:br>
            <a:r>
              <a:rPr lang="en-CA" sz="1600" dirty="0"/>
              <a:t>3. DOES THE BIO-ECONOMY OFFER UNIQUE INVESTMENT OPPORTUNITES?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1906"/>
            <a:ext cx="8686800" cy="5448781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Two pathways for investors to follow: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transition to a circular bio-economy, with the substitution of low carbon bio-based products for high carbon intensity products; and,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role of forests and land use in reducing emissions and increasing ‘removals’ of CO2 from the atmosphere – natural climate solutions.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CA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sz="1800" dirty="0">
              <a:solidFill>
                <a:schemeClr val="tx1"/>
              </a:solidFill>
            </a:endParaRPr>
          </a:p>
          <a:p>
            <a:pPr lvl="2"/>
            <a:endParaRPr lang="en-CA" dirty="0"/>
          </a:p>
          <a:p>
            <a:pPr marL="914400" lvl="2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33FACB-E57B-4CDC-9F3B-D7F03E444374}" type="slidenum">
              <a:rPr lang="en-US" smtClean="0"/>
              <a:pPr algn="r"/>
              <a:t>10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 flipV="1">
            <a:off x="2716696" y="6308035"/>
            <a:ext cx="5055704" cy="92765"/>
          </a:xfrm>
        </p:spPr>
        <p:txBody>
          <a:bodyPr>
            <a:normAutofit fontScale="92500" lnSpcReduction="20000"/>
          </a:bodyPr>
          <a:lstStyle/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47ABC-3C9F-E944-8ED3-9F004A6D1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FE24736-E55D-D648-B037-D81046B50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5680"/>
      </p:ext>
    </p:extLst>
  </p:cSld>
  <p:clrMapOvr>
    <a:masterClrMapping/>
  </p:clrMapOvr>
  <p:transition advTm="594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1600" dirty="0"/>
              <a:t>CORPORATE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0120"/>
            <a:ext cx="8686800" cy="52120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CA" sz="1600" dirty="0">
                <a:solidFill>
                  <a:schemeClr val="tx1"/>
                </a:solidFill>
              </a:rPr>
              <a:t>Case Study: Shell</a:t>
            </a:r>
          </a:p>
          <a:p>
            <a:r>
              <a:rPr lang="en-CA" sz="1600" dirty="0">
                <a:solidFill>
                  <a:schemeClr val="tx1"/>
                </a:solidFill>
              </a:rPr>
              <a:t>Expects to radically transform its product mix over the next 30 years. By 2050, Shell’s mix will be dominated by renewable power, biofuels and hydrogen, with all fossil-based carbon in its operations either captured and stored, offset in nature, or embedded in materials.</a:t>
            </a:r>
          </a:p>
          <a:p>
            <a:r>
              <a:rPr lang="en-CA" sz="1600" dirty="0">
                <a:solidFill>
                  <a:schemeClr val="tx1"/>
                </a:solidFill>
              </a:rPr>
              <a:t>In February 2021, Shell’s Global CEO Ben van </a:t>
            </a:r>
            <a:r>
              <a:rPr lang="en-CA" sz="1600" dirty="0" err="1">
                <a:solidFill>
                  <a:schemeClr val="tx1"/>
                </a:solidFill>
              </a:rPr>
              <a:t>Beurden</a:t>
            </a:r>
            <a:r>
              <a:rPr lang="en-CA" sz="1600" dirty="0">
                <a:solidFill>
                  <a:schemeClr val="tx1"/>
                </a:solidFill>
              </a:rPr>
              <a:t> stated  “</a:t>
            </a:r>
            <a:r>
              <a:rPr lang="en-CA" sz="1600" i="1" dirty="0">
                <a:solidFill>
                  <a:schemeClr val="tx1"/>
                </a:solidFill>
              </a:rPr>
              <a:t>I can imagine us capturing and storing maybe 50 million tonnes a year of carbon dioxide.  I  can imagine us working with nature to lock away maybe 300 million tonnes in forests, in wetlands and soil</a:t>
            </a:r>
            <a:r>
              <a:rPr lang="en-CA" sz="1600" dirty="0">
                <a:solidFill>
                  <a:schemeClr val="tx1"/>
                </a:solidFill>
              </a:rPr>
              <a:t>s”.</a:t>
            </a:r>
          </a:p>
          <a:p>
            <a:pPr marL="0" indent="0">
              <a:buNone/>
            </a:pPr>
            <a:endParaRPr lang="en-CA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CA" sz="1600" dirty="0">
                <a:solidFill>
                  <a:schemeClr val="tx1"/>
                </a:solidFill>
              </a:rPr>
              <a:t>Companies like Shell are looking to pursue both the pathways offered by the bio-economy – and at scale.</a:t>
            </a:r>
          </a:p>
          <a:p>
            <a:pPr marL="0" indent="0">
              <a:buNone/>
            </a:pPr>
            <a:endParaRPr lang="en-CA" sz="14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33FACB-E57B-4CDC-9F3B-D7F03E444374}" type="slidenum">
              <a:rPr lang="en-US" smtClean="0"/>
              <a:pPr algn="r"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544416" y="6172200"/>
            <a:ext cx="5227983" cy="351711"/>
          </a:xfrm>
        </p:spPr>
        <p:txBody>
          <a:bodyPr/>
          <a:lstStyle/>
          <a:p>
            <a:r>
              <a:rPr lang="en-CA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6FDF0-1C71-6B4F-A095-CAE8E99C4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47EEE14-AE7E-F645-93F0-A9E329791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1999"/>
      </p:ext>
    </p:extLst>
  </p:cSld>
  <p:clrMapOvr>
    <a:masterClrMapping/>
  </p:clrMapOvr>
  <p:transition advTm="728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C952-D862-40C1-87E9-F0EB5308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76" y="466275"/>
            <a:ext cx="8610065" cy="421556"/>
          </a:xfrm>
        </p:spPr>
        <p:txBody>
          <a:bodyPr>
            <a:noAutofit/>
          </a:bodyPr>
          <a:lstStyle/>
          <a:p>
            <a:pPr algn="ctr"/>
            <a:r>
              <a:rPr lang="en-US" sz="1600" b="1" dirty="0">
                <a:ea typeface="Verdana" panose="020B0604030504040204" pitchFamily="34" charset="0"/>
                <a:cs typeface="Verdana" panose="020B0604030504040204" pitchFamily="34" charset="0"/>
              </a:rPr>
              <a:t>THE ROLE OF BIOMASS IN A CIRCULAR ECONOMY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DE297-8A24-4FE7-8E98-123EE1E20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4000" y="6356350"/>
            <a:ext cx="5840288" cy="365125"/>
          </a:xfrm>
        </p:spPr>
        <p:txBody>
          <a:bodyPr/>
          <a:lstStyle/>
          <a:p>
            <a:endParaRPr lang="en-US" dirty="0">
              <a:latin typeface="Gotham Rounded Book" pitchFamily="50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7E521-1E7A-42BB-88A5-664A632AF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640F-CFE1-4BB9-82FF-56F78E496AE8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585251-FE62-4D56-9533-0B53218E19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46867" y="1250734"/>
            <a:ext cx="5093308" cy="288479"/>
          </a:xfrm>
        </p:spPr>
        <p:txBody>
          <a:bodyPr>
            <a:noAutofit/>
          </a:bodyPr>
          <a:lstStyle/>
          <a:p>
            <a:r>
              <a:rPr lang="en-US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Demand for sustainable, re-usable, recyclable, and renewable materials is rising.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6A0F17-4FD8-4B7F-B538-C3F1AE04D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12" y="1574024"/>
            <a:ext cx="6439088" cy="409613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92B6CF-0AF8-496C-9DC7-6F4D8369141F}"/>
              </a:ext>
            </a:extLst>
          </p:cNvPr>
          <p:cNvSpPr txBox="1"/>
          <p:nvPr/>
        </p:nvSpPr>
        <p:spPr>
          <a:xfrm>
            <a:off x="221918" y="2780928"/>
            <a:ext cx="1434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Gotham Rounded Book" pitchFamily="50" charset="0"/>
              </a:rPr>
              <a:t>Toward a Circular Bioeconomy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186A1-269A-4D78-9FC5-092C899CBC52}"/>
              </a:ext>
            </a:extLst>
          </p:cNvPr>
          <p:cNvSpPr txBox="1"/>
          <p:nvPr/>
        </p:nvSpPr>
        <p:spPr>
          <a:xfrm>
            <a:off x="1137782" y="5445224"/>
            <a:ext cx="7461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comparison the world produces 10b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concrete,  2b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steel and 400m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plastics each year.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of this could be substituted with biomass-based products which have lower carbon intensities?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good deal, but it will depend critically on a meaningful price on carbon.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4A14A3-7A10-D940-87E6-78596AC2B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4FBA84A-DA63-514E-AE5E-32746122B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2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33"/>
    </mc:Choice>
    <mc:Fallback>
      <p:transition spd="slow" advTm="5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AA0FA-77F5-400D-92A7-C57306955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24000" y="6356350"/>
            <a:ext cx="605631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82F98-B94E-43F9-8EDE-27020879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640F-CFE1-4BB9-82FF-56F78E496AE8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AAA63-133D-4335-ABE4-E8DEC923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8" y="207279"/>
            <a:ext cx="8229600" cy="562075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ea typeface="Verdana" panose="020B0604030504040204" pitchFamily="34" charset="0"/>
                <a:cs typeface="Verdana" panose="020B0604030504040204" pitchFamily="34" charset="0"/>
              </a:rPr>
              <a:t>POTENTIAL FOR NATURAL CLIMATE SOLUTIONS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06AFF7-3392-4A2C-AFBC-D7D7C41DD4A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94198" y="850142"/>
            <a:ext cx="7590169" cy="384639"/>
          </a:xfrm>
        </p:spPr>
        <p:txBody>
          <a:bodyPr>
            <a:noAutofit/>
          </a:bodyPr>
          <a:lstStyle/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Sustainable Forestry and Agriculture, conservation and restoration are now seen as central to climate change mitigation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93842D0-2143-434F-9A68-CECEED41B7D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371618" y="1676491"/>
            <a:ext cx="4584265" cy="368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4E8BE2-8904-4942-B80B-48953623126C}"/>
              </a:ext>
            </a:extLst>
          </p:cNvPr>
          <p:cNvSpPr txBox="1"/>
          <p:nvPr/>
        </p:nvSpPr>
        <p:spPr>
          <a:xfrm>
            <a:off x="661736" y="1484784"/>
            <a:ext cx="38382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Deforestation, degradation of ecosystems, and agriculture represent ~25% of global emissions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represents ~10b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CO2 equivalent per annum—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large number.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Restoration and sustainable forestry and agriculture can also absorb CO2 in vegetation, soils and peatlands—goals of several billion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 annum by mid-century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BF8E19-F39B-4741-B41F-1EFB0F235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EEA765-625F-9F47-B759-C2D14245D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17"/>
    </mc:Choice>
    <mc:Fallback>
      <p:transition spd="slow" advTm="3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4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CA" sz="1600" dirty="0"/>
              <a:t>CHALLENGES FOR NATURAL CLIMATE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0120"/>
            <a:ext cx="8686800" cy="5920182"/>
          </a:xfrm>
        </p:spPr>
        <p:txBody>
          <a:bodyPr>
            <a:normAutofit/>
          </a:bodyPr>
          <a:lstStyle/>
          <a:p>
            <a:r>
              <a:rPr lang="en-CA" sz="1400" dirty="0">
                <a:solidFill>
                  <a:schemeClr val="tx1"/>
                </a:solidFill>
              </a:rPr>
              <a:t>The demand for projects offering attractive nature-based climate solutions is arguably much greater than the supply of such projects.</a:t>
            </a:r>
          </a:p>
          <a:p>
            <a:r>
              <a:rPr lang="en-CA" sz="1400" dirty="0">
                <a:solidFill>
                  <a:schemeClr val="tx1"/>
                </a:solidFill>
              </a:rPr>
              <a:t>The supply of suitable land that is available is a binding constraint, and getting nature-based climate solution projects at scale is a challenge. </a:t>
            </a:r>
          </a:p>
          <a:p>
            <a:r>
              <a:rPr lang="en-CA" sz="1400" dirty="0">
                <a:solidFill>
                  <a:schemeClr val="tx1"/>
                </a:solidFill>
              </a:rPr>
              <a:t>Despite growing interest and support for nature-based solutions to mitigate climate change, few countries have developed the legal and regulatory frameworks needed to ensure fair and transparent transactions in carbon offsets trading.</a:t>
            </a:r>
          </a:p>
          <a:p>
            <a:pPr lvl="1"/>
            <a:r>
              <a:rPr lang="en-CA" sz="1400" dirty="0"/>
              <a:t>These nature-based solution will largely be implemented in some of the poorest and most biodiverse regions of the world, and mostly on lands held by Indigenous Peoples and local communities.</a:t>
            </a:r>
          </a:p>
          <a:p>
            <a:pPr lvl="1"/>
            <a:r>
              <a:rPr lang="en-CA" sz="1400" dirty="0">
                <a:solidFill>
                  <a:schemeClr val="tx1"/>
                </a:solidFill>
              </a:rPr>
              <a:t>Failure to adequately recognize community rights to carbon and their role in the realization of global climate ambitions poses a fundamental risk to the pursuit of nature-based solutions on the basis of equity, and in the context of sustainable development and poverty eradication as called for by the Paris Agreement</a:t>
            </a:r>
          </a:p>
          <a:p>
            <a:pPr lvl="1"/>
            <a:r>
              <a:rPr lang="en-CA" sz="1400" dirty="0"/>
              <a:t>The BSCR Standard discussed earlier has a Social Risk factor in its  Supply Chain Risk Category, but it arguably needs to be further refined to adequately reflect the above risks.</a:t>
            </a:r>
            <a:endParaRPr lang="en-CA" sz="1400" dirty="0">
              <a:solidFill>
                <a:schemeClr val="tx1"/>
              </a:solidFill>
            </a:endParaRPr>
          </a:p>
          <a:p>
            <a:pPr lvl="1"/>
            <a:r>
              <a:rPr lang="en-CA" sz="1400" dirty="0">
                <a:solidFill>
                  <a:schemeClr val="tx1"/>
                </a:solidFill>
              </a:rPr>
              <a:t>Organizations like </a:t>
            </a:r>
            <a:r>
              <a:rPr lang="en-CA" sz="1400" i="1" dirty="0">
                <a:solidFill>
                  <a:schemeClr val="tx1"/>
                </a:solidFill>
              </a:rPr>
              <a:t>The Nature Conservancy, Architecture for REDD+ Transactions (ART) and Rights &amp; Resources Initiative </a:t>
            </a:r>
            <a:r>
              <a:rPr lang="en-CA" sz="1400" dirty="0">
                <a:solidFill>
                  <a:schemeClr val="tx1"/>
                </a:solidFill>
              </a:rPr>
              <a:t>are working to ensure that nature-based climate projects are appropriately implemented.</a:t>
            </a:r>
          </a:p>
          <a:p>
            <a:pPr lvl="1"/>
            <a:endParaRPr lang="en-CA" sz="1400" dirty="0">
              <a:solidFill>
                <a:schemeClr val="tx1"/>
              </a:solidFill>
            </a:endParaRPr>
          </a:p>
          <a:p>
            <a:endParaRPr lang="en-CA" sz="1400" dirty="0">
              <a:solidFill>
                <a:schemeClr val="tx1"/>
              </a:solidFill>
            </a:endParaRPr>
          </a:p>
          <a:p>
            <a:pPr lvl="1"/>
            <a:endParaRPr lang="en-CA" sz="1400" dirty="0">
              <a:solidFill>
                <a:schemeClr val="tx1"/>
              </a:solidFill>
            </a:endParaRPr>
          </a:p>
          <a:p>
            <a:endParaRPr lang="en-CA" sz="1400" dirty="0">
              <a:solidFill>
                <a:schemeClr val="tx1"/>
              </a:solidFill>
            </a:endParaRPr>
          </a:p>
          <a:p>
            <a:endParaRPr lang="en-CA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sz="14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33FACB-E57B-4CDC-9F3B-D7F03E444374}" type="slidenum">
              <a:rPr lang="en-US" smtClean="0"/>
              <a:pPr algn="r"/>
              <a:t>14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544416" y="6172200"/>
            <a:ext cx="5227983" cy="351711"/>
          </a:xfrm>
        </p:spPr>
        <p:txBody>
          <a:bodyPr/>
          <a:lstStyle/>
          <a:p>
            <a:r>
              <a:rPr lang="en-CA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6FDF0-1C71-6B4F-A095-CAE8E99C4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5704C67-C1CF-EC40-AC49-13694B191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14483"/>
      </p:ext>
    </p:extLst>
  </p:cSld>
  <p:clrMapOvr>
    <a:masterClrMapping/>
  </p:clrMapOvr>
  <p:transition advTm="88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1600" dirty="0"/>
              <a:t>	THREE KEY 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0120"/>
            <a:ext cx="8686800" cy="516190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endParaRPr lang="en-CA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sz="1600" dirty="0">
                <a:solidFill>
                  <a:schemeClr val="tx1"/>
                </a:solidFill>
              </a:rPr>
              <a:t>It is not clear whether the financial sector is paying too little or too much attention to opportunities in the bio-economy.</a:t>
            </a:r>
          </a:p>
          <a:p>
            <a:pPr>
              <a:buFont typeface="+mj-lt"/>
              <a:buAutoNum type="arabicPeriod"/>
            </a:pPr>
            <a:endParaRPr lang="en-CA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sz="1600" dirty="0">
                <a:solidFill>
                  <a:schemeClr val="tx1"/>
                </a:solidFill>
              </a:rPr>
              <a:t>It is clear that investment opportunities in the bio-economy are often quite complex to analyze, and this is a barrier to financing. One new tool to reduce the complexity is </a:t>
            </a:r>
            <a:r>
              <a:rPr lang="en-CA" sz="16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Biomass Supply Credit Rating (BSCR) Standards.</a:t>
            </a:r>
            <a:endParaRPr lang="en-CA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endParaRPr lang="en-CA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sz="1600" dirty="0">
                <a:solidFill>
                  <a:schemeClr val="tx1"/>
                </a:solidFill>
              </a:rPr>
              <a:t>The bio-economy does offer unique investment opportunities.  Nature-based climate solutions are one set of opportunities, and they are generating excitement among investors.  However, the demand for such projects is likely to significantly exceed the supply.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33FACB-E57B-4CDC-9F3B-D7F03E444374}" type="slidenum">
              <a:rPr lang="en-US" smtClean="0"/>
              <a:pPr algn="r"/>
              <a:t>15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87826" y="6122020"/>
            <a:ext cx="5784574" cy="401891"/>
          </a:xfrm>
        </p:spPr>
        <p:txBody>
          <a:bodyPr/>
          <a:lstStyle/>
          <a:p>
            <a:r>
              <a:rPr lang="en-CA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352B1-320C-9643-AD84-3B9E2DDF7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EDF718C-8E8A-C04A-8EB9-17D532C25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6593"/>
      </p:ext>
    </p:extLst>
  </p:cSld>
  <p:clrMapOvr>
    <a:masterClrMapping/>
  </p:clrMapOvr>
  <p:transition advTm="79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1600" dirty="0"/>
              <a:t>	THREE KEY QUESTIONS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0120"/>
            <a:ext cx="8686800" cy="5161900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endParaRPr lang="en-CA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With respect to the bio-economy: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sz="1600" dirty="0">
                <a:solidFill>
                  <a:schemeClr val="tx1"/>
                </a:solidFill>
              </a:rPr>
              <a:t>Is the financial sector paying sufficient attention? </a:t>
            </a:r>
          </a:p>
          <a:p>
            <a:pPr>
              <a:buFont typeface="+mj-lt"/>
              <a:buAutoNum type="arabicPeriod"/>
            </a:pPr>
            <a:endParaRPr lang="en-CA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sz="1600" dirty="0">
                <a:solidFill>
                  <a:schemeClr val="tx1"/>
                </a:solidFill>
              </a:rPr>
              <a:t>How can we reduce its complexity for investors? </a:t>
            </a:r>
          </a:p>
          <a:p>
            <a:pPr>
              <a:buFont typeface="+mj-lt"/>
              <a:buAutoNum type="arabicPeriod"/>
            </a:pPr>
            <a:endParaRPr lang="en-CA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CA" sz="1600" dirty="0">
                <a:solidFill>
                  <a:schemeClr val="tx1"/>
                </a:solidFill>
              </a:rPr>
              <a:t>Does it offer unique investment opportunities? </a:t>
            </a:r>
          </a:p>
          <a:p>
            <a:pPr marL="0" indent="0">
              <a:buNone/>
            </a:pPr>
            <a:endParaRPr lang="en-CA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33FACB-E57B-4CDC-9F3B-D7F03E444374}" type="slidenum">
              <a:rPr lang="en-US" smtClean="0"/>
              <a:pPr algn="r"/>
              <a:t>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87826" y="6122020"/>
            <a:ext cx="5784574" cy="401891"/>
          </a:xfrm>
        </p:spPr>
        <p:txBody>
          <a:bodyPr/>
          <a:lstStyle/>
          <a:p>
            <a:r>
              <a:rPr lang="en-CA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352B1-320C-9643-AD84-3B9E2DDF7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592ECB-7A34-8A46-ABB6-3D11A6C26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6071"/>
      </p:ext>
    </p:extLst>
  </p:cSld>
  <p:clrMapOvr>
    <a:masterClrMapping/>
  </p:clrMapOvr>
  <p:transition advTm="22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1600" dirty="0"/>
              <a:t>1. DOES THE BIO-ECONOMY GET ENOUGH ATTENTION?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050" y="1059142"/>
            <a:ext cx="8927432" cy="5248893"/>
          </a:xfrm>
        </p:spPr>
        <p:txBody>
          <a:bodyPr>
            <a:normAutofit fontScale="8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CA" sz="1600" dirty="0"/>
              <a:t>Are the institutions which are involved in green and sustainable finance sufficiently considering bioenergy and bio-economy projects in their portfolios?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/>
              <a:t>It depends.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sz="1600" dirty="0"/>
          </a:p>
          <a:p>
            <a:pPr lvl="2"/>
            <a:r>
              <a:rPr lang="en-CA" sz="1600" dirty="0"/>
              <a:t>In some cases the bio-economy offers unique opportunities to investors, and in others it does not.  (We explore some of the unique opportunities later.)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sz="1600" dirty="0"/>
          </a:p>
          <a:p>
            <a:pPr lvl="2"/>
            <a:r>
              <a:rPr lang="en-CA" sz="1600" dirty="0"/>
              <a:t>Within the electricity sector, bio-power makes the most sense in the context of Combined Heat &amp; Power (CHP) projects which have access to an abundance of low cost biomass.  However, in most places stand-alone bio-power plants have a difficult time competing against other sources of green electrons (</a:t>
            </a:r>
            <a:r>
              <a:rPr lang="en-CA" sz="1600" dirty="0" err="1"/>
              <a:t>eg.</a:t>
            </a:r>
            <a:r>
              <a:rPr lang="en-CA" sz="1600" dirty="0"/>
              <a:t>, solar, wind, hydro) – the fundamental business case is often weak.  As a result, wood pellet plants targeting power generation may also be questionable long-term investments.</a:t>
            </a:r>
          </a:p>
          <a:p>
            <a:pPr lvl="2"/>
            <a:endParaRPr lang="en-CA" sz="1600" dirty="0"/>
          </a:p>
          <a:p>
            <a:pPr lvl="2"/>
            <a:r>
              <a:rPr lang="en-CA" sz="1600" dirty="0"/>
              <a:t>Biomass-based projects are often more complex than other “</a:t>
            </a:r>
            <a:r>
              <a:rPr lang="en-CA" sz="1600" i="1" dirty="0"/>
              <a:t>clean investments”.  </a:t>
            </a:r>
          </a:p>
          <a:p>
            <a:pPr lvl="3"/>
            <a:r>
              <a:rPr lang="en-CA" sz="1600" dirty="0"/>
              <a:t>Feedstock risk is unique to such projects, with a general lack of transparency in biomass markets.  This is particularly relevant since the delivered cost of biomass is often over 40% of a plant’s variable cost.</a:t>
            </a:r>
          </a:p>
          <a:p>
            <a:pPr lvl="3"/>
            <a:r>
              <a:rPr lang="en-CA" sz="1600" dirty="0"/>
              <a:t>It is important to distinguish between the physical and economic supply of biomass, and this requires good data and analysis.</a:t>
            </a:r>
          </a:p>
          <a:p>
            <a:pPr marL="914400" lvl="2" indent="0">
              <a:buNone/>
            </a:pPr>
            <a:endParaRPr lang="en-CA" sz="1600" dirty="0"/>
          </a:p>
          <a:p>
            <a:pPr marL="914400" lvl="2" indent="0">
              <a:buNone/>
            </a:pPr>
            <a:r>
              <a:rPr lang="en-CA" sz="1600" dirty="0"/>
              <a:t>How can we reduce the complexity of investments in biomass-based projects so financial institutions will be more engaged?</a:t>
            </a:r>
          </a:p>
          <a:p>
            <a:pPr lvl="2"/>
            <a:endParaRPr lang="en-CA" sz="1500" i="1" dirty="0"/>
          </a:p>
          <a:p>
            <a:pPr lvl="2"/>
            <a:endParaRPr lang="en-CA" sz="1500" dirty="0"/>
          </a:p>
          <a:p>
            <a:pPr lvl="2"/>
            <a:endParaRPr lang="en-CA" dirty="0"/>
          </a:p>
          <a:p>
            <a:pPr lvl="2"/>
            <a:endParaRPr lang="en-CA" dirty="0"/>
          </a:p>
          <a:p>
            <a:pPr marL="914400" lvl="2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33FACB-E57B-4CDC-9F3B-D7F03E444374}" type="slidenum">
              <a:rPr lang="en-US" smtClean="0"/>
              <a:pPr algn="r"/>
              <a:t>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 flipV="1">
            <a:off x="2716696" y="6308035"/>
            <a:ext cx="5055704" cy="92765"/>
          </a:xfrm>
        </p:spPr>
        <p:txBody>
          <a:bodyPr>
            <a:normAutofit fontScale="92500" lnSpcReduction="20000"/>
          </a:bodyPr>
          <a:lstStyle/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47ABC-3C9F-E944-8ED3-9F004A6D1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51A3C89-927B-6E4D-9581-6B353FCAC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85661"/>
      </p:ext>
    </p:extLst>
  </p:cSld>
  <p:clrMapOvr>
    <a:masterClrMapping/>
  </p:clrMapOvr>
  <p:transition advTm="73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475446" y="645325"/>
            <a:ext cx="8433749" cy="62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l">
              <a:defRPr/>
            </a:pPr>
            <a:endParaRPr lang="en-US" altLang="en-US" sz="1400" b="1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defRPr/>
            </a:pPr>
            <a:endParaRPr lang="en-US" altLang="en-US" sz="1400" b="1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en-US" sz="1600" b="1" kern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HOW CAN WE REDUCE THE COMPLEXITY FOR INVESTORS?</a:t>
            </a:r>
          </a:p>
          <a:p>
            <a:pPr algn="l">
              <a:defRPr/>
            </a:pPr>
            <a:endParaRPr lang="en-US" altLang="en-US" sz="1400" b="1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defRPr/>
            </a:pPr>
            <a:endParaRPr lang="en-US" altLang="en-US" sz="1400" b="1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defRPr/>
            </a:pPr>
            <a:endParaRPr lang="en-US" altLang="en-US" sz="1400" b="1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defRPr/>
            </a:pPr>
            <a:endParaRPr lang="en-US" altLang="en-US" sz="1400" b="1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defRPr/>
            </a:pPr>
            <a:r>
              <a:rPr lang="en-US" altLang="en-US" sz="1400" kern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Credit Risk Rating Systems Move over $9.5 Trillion annually.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&gt;2.8M ratings each year demonstrate the value of a standardized approach to evaluating biomass investment risk</a:t>
            </a:r>
            <a:endParaRPr lang="en-US" altLang="en-US" sz="1200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D5DAAE-89DC-4C9D-9D79-B1491863F197}"/>
              </a:ext>
            </a:extLst>
          </p:cNvPr>
          <p:cNvSpPr/>
          <p:nvPr/>
        </p:nvSpPr>
        <p:spPr>
          <a:xfrm>
            <a:off x="702239" y="3568195"/>
            <a:ext cx="7512046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accent6">
                  <a:lumMod val="75000"/>
                </a:schemeClr>
              </a:buClr>
              <a:buSzPct val="110000"/>
              <a:defRPr/>
            </a:pPr>
            <a:r>
              <a:rPr lang="en-CA" sz="1200" dirty="0">
                <a:latin typeface="Calibri" panose="020F0502020204030204" pitchFamily="34" charset="0"/>
              </a:rPr>
              <a:t>	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Credit Ratings enable massive efficiencies for the capital markets</a:t>
            </a:r>
            <a:r>
              <a:rPr lang="en-C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CA" sz="1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we don’t have anything like this to facilitate biomass-based investment!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 of a rules-based, standardized approach to quantifying risk is a proven way of reducing investors perceptions of risk.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Biomass Supply Credit Rating (BSCR) Standards </a:t>
            </a:r>
            <a:r>
              <a:rPr lang="en-C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similar efficiencies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simplifying and de-risking </a:t>
            </a:r>
            <a:r>
              <a:rPr lang="en-C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 into biofuel, biochemical and bio-material projects.</a:t>
            </a:r>
          </a:p>
          <a:p>
            <a:pPr marL="214318" indent="-214318">
              <a:buFont typeface="Wingdings" panose="05000000000000000000" pitchFamily="2" charset="2"/>
              <a:buChar char="Ø"/>
            </a:pPr>
            <a:endParaRPr lang="en-CA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4318" indent="-214318">
              <a:buFont typeface="Wingdings" panose="05000000000000000000" pitchFamily="2" charset="2"/>
              <a:buChar char="Ø"/>
            </a:pPr>
            <a:endParaRPr lang="en-CA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4318" indent="-214318">
              <a:buFont typeface="Wingdings" panose="05000000000000000000" pitchFamily="2" charset="2"/>
              <a:buChar char="Ø"/>
            </a:pPr>
            <a:endParaRPr lang="en-CA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14318" indent="-214318">
              <a:buFont typeface="Wingdings" panose="05000000000000000000" pitchFamily="2" charset="2"/>
              <a:buChar char="Ø"/>
            </a:pPr>
            <a:endParaRPr lang="en-CA" sz="1400" dirty="0"/>
          </a:p>
          <a:p>
            <a:endParaRPr lang="en-CA" sz="1400" dirty="0"/>
          </a:p>
          <a:p>
            <a:pPr marL="214318" indent="-214318">
              <a:buFont typeface="Wingdings" panose="05000000000000000000" pitchFamily="2" charset="2"/>
              <a:buChar char="Ø"/>
            </a:pPr>
            <a:endParaRPr lang="en-CA" sz="800" dirty="0"/>
          </a:p>
          <a:p>
            <a:endParaRPr lang="en-CA" sz="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6E8AF9-C1B2-4B85-A97C-F3BB8282A8C6}"/>
              </a:ext>
            </a:extLst>
          </p:cNvPr>
          <p:cNvSpPr/>
          <p:nvPr/>
        </p:nvSpPr>
        <p:spPr>
          <a:xfrm>
            <a:off x="685805" y="5277477"/>
            <a:ext cx="88391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accent6">
                  <a:lumMod val="75000"/>
                </a:schemeClr>
              </a:buClr>
              <a:buSzPct val="110000"/>
              <a:defRPr/>
            </a:pPr>
            <a:endParaRPr lang="en-CA" sz="2400" i="1" dirty="0">
              <a:latin typeface="Calibri" panose="020F0502020204030204" pitchFamily="34" charset="0"/>
            </a:endParaRPr>
          </a:p>
          <a:p>
            <a:pPr marL="0" lvl="1">
              <a:buClr>
                <a:schemeClr val="accent6">
                  <a:lumMod val="75000"/>
                </a:schemeClr>
              </a:buClr>
              <a:buSzPct val="110000"/>
              <a:defRPr/>
            </a:pPr>
            <a:endParaRPr lang="en-CA" sz="2400" i="1" dirty="0">
              <a:latin typeface="Calibri" panose="020F0502020204030204" pitchFamily="34" charset="0"/>
            </a:endParaRPr>
          </a:p>
          <a:p>
            <a:pPr marL="0" lvl="1">
              <a:buClr>
                <a:schemeClr val="accent6">
                  <a:lumMod val="75000"/>
                </a:schemeClr>
              </a:buClr>
              <a:buSzPct val="110000"/>
              <a:defRPr/>
            </a:pPr>
            <a:endParaRPr lang="en-CA" sz="2000" i="1" dirty="0">
              <a:latin typeface="Calibri" panose="020F0502020204030204" pitchFamily="34" charset="0"/>
            </a:endParaRPr>
          </a:p>
          <a:p>
            <a:pPr marL="0" lvl="1">
              <a:buClr>
                <a:schemeClr val="accent6">
                  <a:lumMod val="75000"/>
                </a:schemeClr>
              </a:buClr>
              <a:buSzPct val="110000"/>
              <a:defRPr/>
            </a:pPr>
            <a:endParaRPr lang="en-CA" sz="20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C2716D-0ABB-42B9-8D88-185916E55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4" y="2120623"/>
            <a:ext cx="6705600" cy="140284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8472F8D-467F-4A1E-A5FB-B66D6B06C8FA}"/>
              </a:ext>
            </a:extLst>
          </p:cNvPr>
          <p:cNvSpPr/>
          <p:nvPr/>
        </p:nvSpPr>
        <p:spPr>
          <a:xfrm>
            <a:off x="6553201" y="3221735"/>
            <a:ext cx="1000317" cy="34646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BD4AA2-869C-4033-BFDE-BF5E41BDF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3777" y="5717212"/>
            <a:ext cx="790575" cy="188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4A118B-D321-2747-B7F8-8348954F62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FF25D4-CD39-F249-8D3C-3DC962E9E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0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21"/>
    </mc:Choice>
    <mc:Fallback>
      <p:transition spd="slow" advTm="6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0778C2-148C-459B-BCC0-FF7C760571F7}"/>
              </a:ext>
            </a:extLst>
          </p:cNvPr>
          <p:cNvSpPr/>
          <p:nvPr/>
        </p:nvSpPr>
        <p:spPr>
          <a:xfrm>
            <a:off x="615181" y="1617020"/>
            <a:ext cx="586181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&gt;$5MM funded by the federal governments of Canada and the U.S.A.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years of development by Ecostrat, Canmet, Los Alamos and Idaho National Labs, 150-member industry stakeholder group, and 60 member, $60+B capital market review committee, and 14 person Advisory Group (of which I am a member).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Accredited </a:t>
            </a:r>
            <a:r>
              <a:rPr lang="en-CA" sz="140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Standard of Canada </a:t>
            </a:r>
            <a:r>
              <a:rPr lang="en-CA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Q1 2021 by CSA and SCC. ANSI accreditation in the US in 2021/2022. </a:t>
            </a:r>
            <a:endParaRPr lang="en-CA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54BAAA-0355-4DE0-A372-388841462951}"/>
              </a:ext>
            </a:extLst>
          </p:cNvPr>
          <p:cNvCxnSpPr>
            <a:cxnSpLocks/>
          </p:cNvCxnSpPr>
          <p:nvPr/>
        </p:nvCxnSpPr>
        <p:spPr>
          <a:xfrm>
            <a:off x="10134600" y="4419600"/>
            <a:ext cx="0" cy="426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04ED593-3777-454B-AF57-B8CEF37AFFDA}"/>
              </a:ext>
            </a:extLst>
          </p:cNvPr>
          <p:cNvSpPr/>
          <p:nvPr/>
        </p:nvSpPr>
        <p:spPr>
          <a:xfrm>
            <a:off x="577081" y="1008812"/>
            <a:ext cx="8460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STANDARDIZED TOOLS FOR BIOMASS INVESTMENT LOOK LIKE THIS….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C2AF2D-3333-4876-AF00-65F2C96C1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278" y="5957000"/>
            <a:ext cx="790575" cy="1885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9D3880-C0D6-4391-AEC0-EC1C265646A4}"/>
              </a:ext>
            </a:extLst>
          </p:cNvPr>
          <p:cNvSpPr txBox="1"/>
          <p:nvPr/>
        </p:nvSpPr>
        <p:spPr>
          <a:xfrm>
            <a:off x="615182" y="4305801"/>
            <a:ext cx="8085829" cy="1546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</a:pPr>
            <a:r>
              <a:rPr lang="en-US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“The Biomass Supply Chain Risk Standards are one of the great analytical frameworks that the bio-sector has seen. Before these criteria, there were no rating agency guidelines for how to measure the credibility of feedstock, so investors were left to guess. Now, there’s a quantitative model with qualitative aspects that has transformed bio, and the bioeconomy forever.” </a:t>
            </a:r>
          </a:p>
          <a:p>
            <a:pPr>
              <a:lnSpc>
                <a:spcPct val="106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6000"/>
              </a:lnSpc>
            </a:pPr>
            <a:r>
              <a:rPr lang="en-US" sz="1000" b="1" dirty="0">
                <a:solidFill>
                  <a:srgbClr val="0B5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May, Managing Director Renewable Energy Investment, Hamilton Clark; formerly  Co-Head of Stern Brothers &amp; Co Investment Bank’s Renewable Energy Practice, Scaling Up Conference, Oct 2020.</a:t>
            </a:r>
            <a:r>
              <a:rPr lang="en-CA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lnSpc>
                <a:spcPct val="106000"/>
              </a:lnSpc>
            </a:pPr>
            <a:r>
              <a:rPr lang="en-CA" sz="1000" i="1" dirty="0">
                <a:solidFill>
                  <a:srgbClr val="0032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(pioneer of the use of bonds for project finance debt in the renewables market with </a:t>
            </a:r>
            <a:r>
              <a:rPr lang="en-US" sz="1000" b="1" i="1" dirty="0">
                <a:solidFill>
                  <a:srgbClr val="0B5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en-CA" sz="1000" i="1" dirty="0">
                <a:solidFill>
                  <a:srgbClr val="0032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$10 billion in loan and par values financed)</a:t>
            </a:r>
            <a:endParaRPr lang="en-US" sz="1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41245A-1331-4DBD-A530-99D3A8BA60F0}"/>
              </a:ext>
            </a:extLst>
          </p:cNvPr>
          <p:cNvSpPr/>
          <p:nvPr/>
        </p:nvSpPr>
        <p:spPr>
          <a:xfrm>
            <a:off x="6397826" y="4033418"/>
            <a:ext cx="23327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CA" sz="900" i="1" kern="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at </a:t>
            </a:r>
            <a:r>
              <a:rPr lang="en-CA" sz="900" i="1" u="sng" kern="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www.ecostrat.com/standards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B1382-ED70-42B6-94F7-CE05021E9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603" y="1506425"/>
            <a:ext cx="1981200" cy="2572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1CFC1-8B0C-8E4E-B710-722A35826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6F1135C-1C04-6344-8A1B-BB9329766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0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61"/>
    </mc:Choice>
    <mc:Fallback>
      <p:transition spd="slow" advTm="5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54BAAA-0355-4DE0-A372-388841462951}"/>
              </a:ext>
            </a:extLst>
          </p:cNvPr>
          <p:cNvCxnSpPr>
            <a:cxnSpLocks/>
          </p:cNvCxnSpPr>
          <p:nvPr/>
        </p:nvCxnSpPr>
        <p:spPr>
          <a:xfrm>
            <a:off x="10134600" y="4419600"/>
            <a:ext cx="0" cy="4267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449F71D-D673-4114-A629-56CAEA3619E4}"/>
              </a:ext>
            </a:extLst>
          </p:cNvPr>
          <p:cNvSpPr txBox="1">
            <a:spLocks/>
          </p:cNvSpPr>
          <p:nvPr/>
        </p:nvSpPr>
        <p:spPr bwMode="auto">
          <a:xfrm>
            <a:off x="838200" y="599564"/>
            <a:ext cx="8231738" cy="69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altLang="en-US" sz="1600" b="1" kern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STEP-CHANGE IN THE STATE OF THE SCIENCE FOR BIO-BASED INVESTORS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DB8F3-A686-45D5-8376-761FEF4C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60" y="1407850"/>
            <a:ext cx="5439827" cy="44410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27C4131-714B-4F88-A680-ED850D506D8A}"/>
              </a:ext>
            </a:extLst>
          </p:cNvPr>
          <p:cNvSpPr/>
          <p:nvPr/>
        </p:nvSpPr>
        <p:spPr>
          <a:xfrm>
            <a:off x="5509864" y="1407850"/>
            <a:ext cx="3352796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CA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BSCR Standards are the most rigorous framework devised to date for accurately rating feedstock risk for investors.</a:t>
            </a:r>
          </a:p>
          <a:p>
            <a:pPr>
              <a:spcBef>
                <a:spcPts val="600"/>
              </a:spcBef>
            </a:pP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 Categories, 28 Risk Factors, 126 Risk Indicators.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CA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Reporting Requirements, Guidance &amp; Best Practices</a:t>
            </a:r>
            <a:r>
              <a:rPr lang="en-CA" sz="16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CA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BEB66F-11AF-4760-95F9-4237780F2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938" y="5638800"/>
            <a:ext cx="941000" cy="268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9E12E3-BB1F-4FBC-B9B8-84459636B633}"/>
              </a:ext>
            </a:extLst>
          </p:cNvPr>
          <p:cNvSpPr/>
          <p:nvPr/>
        </p:nvSpPr>
        <p:spPr>
          <a:xfrm>
            <a:off x="5948080" y="5295749"/>
            <a:ext cx="29145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CA" sz="1000" i="1" kern="3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Download the complete BSCR Standards: </a:t>
            </a:r>
          </a:p>
          <a:p>
            <a:pPr>
              <a:spcBef>
                <a:spcPts val="600"/>
              </a:spcBef>
            </a:pPr>
            <a:r>
              <a:rPr lang="en-CA" sz="1000" i="1" u="sng" kern="3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www.ecostrat.com/standards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A92C6E-DB0C-2B4B-BBCE-A5B507743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5BE9CFF-51E0-504A-BE34-7785E9C34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5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3"/>
    </mc:Choice>
    <mc:Fallback>
      <p:transition spd="slow" advTm="3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3AE322-560D-40E0-AD9F-B191EAAC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01" y="1151906"/>
            <a:ext cx="4295067" cy="30457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CA" sz="15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Tx/>
              <a:buSzPct val="100000"/>
            </a:pPr>
            <a:r>
              <a:rPr lang="en-CA" sz="1600" dirty="0">
                <a:ea typeface="Verdana" panose="020B0604030504040204" pitchFamily="34" charset="0"/>
                <a:cs typeface="Verdana" panose="020B0604030504040204" pitchFamily="34" charset="0"/>
              </a:rPr>
              <a:t>In order to finance bio-economy projects, lenders and equity participants are looking for credit worthy counterparts to provide long term feedstock security. </a:t>
            </a: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But biomass suppliers are often small and almost never investment grade. Traditional balance sheet financing is challenging. 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endParaRPr lang="en-US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Tx/>
              <a:buSzPct val="100000"/>
            </a:pPr>
            <a:r>
              <a:rPr lang="en-US" sz="1600" dirty="0">
                <a:ea typeface="Verdana" panose="020B0604030504040204" pitchFamily="34" charset="0"/>
                <a:cs typeface="Verdana" panose="020B0604030504040204" pitchFamily="34" charset="0"/>
              </a:rPr>
              <a:t>Biomass feedstock risk can be complex. Investors are often confused. Pools of deployable capital to bio-economy projects are limited.  Sector investment is   slow and expensive.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ClrTx/>
              <a:buSzPct val="100000"/>
              <a:buFont typeface="Wingdings" panose="05000000000000000000" pitchFamily="2" charset="2"/>
              <a:buChar char="Ø"/>
            </a:pPr>
            <a:endParaRPr lang="en-US" sz="135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4CD8A85-CC37-4FD6-B65E-0351A015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09" y="1652820"/>
            <a:ext cx="36479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B5350A-E3D2-412C-BEA6-53B7D6E0E08F}"/>
              </a:ext>
            </a:extLst>
          </p:cNvPr>
          <p:cNvSpPr txBox="1">
            <a:spLocks/>
          </p:cNvSpPr>
          <p:nvPr/>
        </p:nvSpPr>
        <p:spPr bwMode="auto">
          <a:xfrm>
            <a:off x="260185" y="273249"/>
            <a:ext cx="8501366" cy="99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CA" sz="1600" b="1" kern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LACK OF STANDARDIZED INVESTOR TOOLS TO MEASURE BIOMASS FEEDSTOCK RISK IS A KEY INVESTMENT BARRIER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265BC8-3E6D-44C2-8E69-413DB5853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4228" y="5905804"/>
            <a:ext cx="790575" cy="1885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C99072-DB7D-4461-9014-F341A2410432}"/>
              </a:ext>
            </a:extLst>
          </p:cNvPr>
          <p:cNvSpPr txBox="1">
            <a:spLocks/>
          </p:cNvSpPr>
          <p:nvPr/>
        </p:nvSpPr>
        <p:spPr bwMode="auto">
          <a:xfrm>
            <a:off x="505002" y="4968328"/>
            <a:ext cx="8658814" cy="108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pPr algn="l"/>
            <a:r>
              <a:rPr lang="en-CA" sz="1600" i="1" kern="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 BSCR Standards enable capital to properly structure around feedstock risk and drive lower cost capital into the bio-economy</a:t>
            </a:r>
            <a:endParaRPr lang="en-CA" sz="1600" i="1" u="sng" kern="0" dirty="0">
              <a:solidFill>
                <a:srgbClr val="00206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72FB20-092B-4ACD-A7DD-3B540A15E439}"/>
              </a:ext>
            </a:extLst>
          </p:cNvPr>
          <p:cNvSpPr/>
          <p:nvPr/>
        </p:nvSpPr>
        <p:spPr>
          <a:xfrm>
            <a:off x="117308" y="3780908"/>
            <a:ext cx="846787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SzPct val="100000"/>
            </a:pPr>
            <a:endParaRPr lang="en-CA" sz="1200" dirty="0"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171450" indent="-171450">
              <a:buSzPct val="100000"/>
              <a:buFont typeface="Wingdings" panose="05000000000000000000" pitchFamily="2" charset="2"/>
              <a:buChar char="Ø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8775" indent="-358775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Efficient, low-cost capital requires new tools that help investors simplify decision-making and de-risk investment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CA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lack of these tools is a significant barrier to investment into sector development and has dampened the effectiveness of government policy in the sector.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F9DF19-DA06-F94A-8C65-EC49733AC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C60D77-21CB-6542-AC77-754B682F1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080186"/>
              </p:ext>
            </p:extLst>
          </p:nvPr>
        </p:nvGraphicFramePr>
        <p:xfrm>
          <a:off x="12177684" y="3543139"/>
          <a:ext cx="208280" cy="64008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058072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75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781949"/>
                  </a:ext>
                </a:extLst>
              </a:tr>
            </a:tbl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F4A5579-DC3F-F44D-97CB-5D381A775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1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53"/>
    </mc:Choice>
    <mc:Fallback>
      <p:transition spd="slow" advTm="3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0778C2-148C-459B-BCC0-FF7C760571F7}"/>
              </a:ext>
            </a:extLst>
          </p:cNvPr>
          <p:cNvSpPr/>
          <p:nvPr/>
        </p:nvSpPr>
        <p:spPr>
          <a:xfrm>
            <a:off x="5522526" y="1575372"/>
            <a:ext cx="32404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6" indent="-285756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Investors are looking for better tools to lower investment risk.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CA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capital market players support a ratings system that signals low feedstock risk. </a:t>
            </a:r>
          </a:p>
          <a:p>
            <a:pPr marL="285756" indent="-285756">
              <a:buFont typeface="Arial" panose="020B0604020202020204" pitchFamily="34" charset="0"/>
              <a:buChar char="•"/>
            </a:pPr>
            <a:endParaRPr lang="en-CA" sz="1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6" indent="-285756">
              <a:buFont typeface="Arial" panose="020B0604020202020204" pitchFamily="34" charset="0"/>
              <a:buChar char="•"/>
            </a:pPr>
            <a:r>
              <a:rPr lang="en-CA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BSCR Review Committee members. &gt;$60B of deployable capital </a:t>
            </a:r>
          </a:p>
          <a:p>
            <a:endParaRPr lang="en-CA" sz="1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A17BC7-6CEA-485A-8866-D79C774D56D5}"/>
              </a:ext>
            </a:extLst>
          </p:cNvPr>
          <p:cNvSpPr txBox="1">
            <a:spLocks/>
          </p:cNvSpPr>
          <p:nvPr/>
        </p:nvSpPr>
        <p:spPr bwMode="auto">
          <a:xfrm>
            <a:off x="0" y="690319"/>
            <a:ext cx="8812526" cy="88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CA" sz="1600" b="1" kern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CAPITAL MARKETS SUPPORT THE DEVEOPMENT OF BIOMASS  RISK RATINGS</a:t>
            </a:r>
          </a:p>
          <a:p>
            <a:pPr algn="r"/>
            <a:endParaRPr lang="en-CA" sz="1400" b="1" kern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endParaRPr lang="en-CA" sz="2400" kern="0" dirty="0"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/>
            <a:r>
              <a:rPr lang="en-CA" sz="2000" kern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The BSCR Risk Ratings Review Committee </a:t>
            </a:r>
            <a:endParaRPr lang="en-CA" sz="2000" i="1" u="sng" kern="0" dirty="0">
              <a:solidFill>
                <a:schemeClr val="tx1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9CCEDA-6A98-4F40-A1C8-0C7996226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666" y="5905804"/>
            <a:ext cx="790575" cy="1885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79A219-5B7B-401D-8052-5403534B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6" y="1868690"/>
            <a:ext cx="5286510" cy="186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6EE21C-80A3-42E4-98E6-5E54245BB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15" y="3921123"/>
            <a:ext cx="7307784" cy="15410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93A45A-FFA9-4D0D-9284-C812A6C6E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199" y="4114800"/>
            <a:ext cx="508934" cy="45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B3274-C0B7-4F03-ADCC-5AED87AFB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9199" y="5071688"/>
            <a:ext cx="803402" cy="41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C0665-D836-4ED0-80A8-76F0541A1F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9200" y="4616477"/>
            <a:ext cx="477209" cy="412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E8312-3A88-4568-B77C-D0A98E77C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00" y="5087966"/>
            <a:ext cx="1066800" cy="395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1A87F8-386B-40A7-B1DC-AB05119D934C}"/>
              </a:ext>
            </a:extLst>
          </p:cNvPr>
          <p:cNvSpPr txBox="1"/>
          <p:nvPr/>
        </p:nvSpPr>
        <p:spPr>
          <a:xfrm>
            <a:off x="2182069" y="5618180"/>
            <a:ext cx="49984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i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See all 65 members: ecostrat.com/standards/participants</a:t>
            </a:r>
            <a:endParaRPr lang="en-CA" i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54842C-670A-9C43-AFB2-3A27070B82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92027BD-ADAB-D847-A576-04094C725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6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9"/>
    </mc:Choice>
    <mc:Fallback>
      <p:transition spd="slow" advTm="1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C6AFE-84F9-4457-BC72-B781C23BB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33576"/>
            <a:ext cx="8443700" cy="398142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450"/>
              </a:spcBef>
              <a:buFont typeface="Wingdings" panose="05000000000000000000" pitchFamily="2" charset="2"/>
              <a:buChar char="ü"/>
            </a:pPr>
            <a:endParaRPr lang="en-CA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Wingdings" panose="05000000000000000000" pitchFamily="2" charset="2"/>
              <a:buChar char="ü"/>
            </a:pPr>
            <a:r>
              <a:rPr lang="en-CA" sz="6400" dirty="0">
                <a:latin typeface="Calibri" panose="020F0502020204030204" pitchFamily="34" charset="0"/>
                <a:cs typeface="Calibri" panose="020F0502020204030204" pitchFamily="34" charset="0"/>
              </a:rPr>
              <a:t>BSCR Ratings </a:t>
            </a:r>
            <a:r>
              <a:rPr lang="en-CA" sz="6400" b="1" i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a significant chunk of the perceived uncertainty </a:t>
            </a:r>
            <a:r>
              <a:rPr lang="en-CA" sz="6400" dirty="0">
                <a:latin typeface="Calibri" panose="020F0502020204030204" pitchFamily="34" charset="0"/>
                <a:cs typeface="Calibri" panose="020F0502020204030204" pitchFamily="34" charset="0"/>
              </a:rPr>
              <a:t>out of investor lending decisions, and reduce time and transaction costs.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Wingdings" panose="05000000000000000000" pitchFamily="2" charset="2"/>
              <a:buChar char="ü"/>
            </a:pPr>
            <a:endParaRPr lang="en-CA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Wingdings" panose="05000000000000000000" pitchFamily="2" charset="2"/>
              <a:buChar char="ü"/>
            </a:pPr>
            <a:r>
              <a:rPr lang="en-CA" sz="6400" dirty="0">
                <a:latin typeface="Calibri" panose="020F0502020204030204" pitchFamily="34" charset="0"/>
                <a:cs typeface="Calibri" panose="020F0502020204030204" pitchFamily="34" charset="0"/>
              </a:rPr>
              <a:t>Provide greater confidence to lenders, and consequently </a:t>
            </a:r>
            <a:r>
              <a:rPr lang="en-CA" sz="6400" b="1" i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broaden the range and lower the cost of financial resources available to biomass projects</a:t>
            </a:r>
            <a:r>
              <a:rPr lang="en-CA" sz="6400" dirty="0">
                <a:latin typeface="Calibri" panose="020F0502020204030204" pitchFamily="34" charset="0"/>
                <a:cs typeface="Calibri" panose="020F0502020204030204" pitchFamily="34" charset="0"/>
              </a:rPr>
              <a:t>. As is the case for credit ratings, use BSCR rating can an effective negotiating tool for biomass project developers to access cheaper credit facilities.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Wingdings" panose="05000000000000000000" pitchFamily="2" charset="2"/>
              <a:buChar char="ü"/>
            </a:pPr>
            <a:endParaRPr lang="en-CA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Wingdings" panose="05000000000000000000" pitchFamily="2" charset="2"/>
              <a:buChar char="ü"/>
            </a:pPr>
            <a:r>
              <a:rPr lang="en-CA" sz="6400" b="1" i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 capital to </a:t>
            </a:r>
            <a:r>
              <a:rPr lang="en-CA" sz="6400" b="1" i="1" dirty="0" err="1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roperly</a:t>
            </a:r>
            <a:r>
              <a:rPr lang="en-CA" sz="6400" b="1" i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structure around feedstock risk; help avoid investment in projects that can fail</a:t>
            </a:r>
            <a:r>
              <a:rPr lang="en-CA" sz="6400" dirty="0">
                <a:latin typeface="Calibri" panose="020F0502020204030204" pitchFamily="34" charset="0"/>
                <a:cs typeface="Calibri" panose="020F0502020204030204" pitchFamily="34" charset="0"/>
              </a:rPr>
              <a:t>; create projects that are more resilient.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Wingdings" panose="05000000000000000000" pitchFamily="2" charset="2"/>
              <a:buChar char="ü"/>
            </a:pPr>
            <a:endParaRPr lang="en-CA" sz="6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Wingdings" panose="05000000000000000000" pitchFamily="2" charset="2"/>
              <a:buChar char="ü"/>
            </a:pPr>
            <a:r>
              <a:rPr lang="en-CA" sz="6400" b="1" i="1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 government to accurately calibrate suitable levels of support </a:t>
            </a:r>
            <a:r>
              <a:rPr lang="en-CA" sz="6400" dirty="0">
                <a:latin typeface="Calibri" panose="020F0502020204030204" pitchFamily="34" charset="0"/>
                <a:cs typeface="Calibri" panose="020F0502020204030204" pitchFamily="34" charset="0"/>
              </a:rPr>
              <a:t>given  project risk. </a:t>
            </a:r>
          </a:p>
          <a:p>
            <a:pPr marL="257181" indent="-257181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Clr>
                <a:srgbClr val="00487E"/>
              </a:buClr>
              <a:buSzPct val="100000"/>
              <a:buFont typeface="+mj-lt"/>
              <a:buAutoNum type="arabicPeriod"/>
            </a:pPr>
            <a:endParaRPr lang="en-CA" dirty="0">
              <a:effectLst/>
            </a:endParaRPr>
          </a:p>
          <a:p>
            <a:pPr marL="0" indent="0">
              <a:spcBef>
                <a:spcPts val="0"/>
              </a:spcBef>
              <a:spcAft>
                <a:spcPts val="100"/>
              </a:spcAft>
              <a:buNone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00"/>
              </a:spcAft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385771">
              <a:buNone/>
            </a:pP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3002A-A5E2-44E4-A918-1292FC445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725" y="6030972"/>
            <a:ext cx="790575" cy="1885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850CE6-1C31-4BA6-A728-C60F4D37509D}"/>
              </a:ext>
            </a:extLst>
          </p:cNvPr>
          <p:cNvSpPr/>
          <p:nvPr/>
        </p:nvSpPr>
        <p:spPr>
          <a:xfrm>
            <a:off x="169541" y="1143001"/>
            <a:ext cx="87963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BENEFITS : BIOMASS SUPPLY CHAIN RISK STANDARDS AND RATINGS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36D40F-728C-4DBE-90A3-3D76E920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2938"/>
            <a:ext cx="9144000" cy="3892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F3A4E-0DB4-E54A-8370-9B730B0C4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03" y="5908557"/>
            <a:ext cx="974498" cy="96899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C96EC05-6A46-A94D-BEE7-C7688BBC7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6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4"/>
    </mc:Choice>
    <mc:Fallback>
      <p:transition spd="slow" advTm="1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7e43801cdb2fd97fb1f4e38fa4b2846b4d4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holesale Banking _Template 2011 (2010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0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Wholesale Banking _Template 2011 (2010)</Template>
  <TotalTime>86154</TotalTime>
  <Words>2945</Words>
  <Application>Microsoft Macintosh PowerPoint</Application>
  <PresentationFormat>On-screen Show (4:3)</PresentationFormat>
  <Paragraphs>317</Paragraphs>
  <Slides>16</Slides>
  <Notes>16</Notes>
  <HiddenSlides>0</HiddenSlides>
  <MMClips>16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 Unicode MS</vt:lpstr>
      <vt:lpstr>Arial</vt:lpstr>
      <vt:lpstr>Calibri</vt:lpstr>
      <vt:lpstr>Calibri Light</vt:lpstr>
      <vt:lpstr>Century Gothic</vt:lpstr>
      <vt:lpstr>Gotham Rounded Book</vt:lpstr>
      <vt:lpstr>Segoe UI Semibold</vt:lpstr>
      <vt:lpstr>Verdana</vt:lpstr>
      <vt:lpstr>Wingdings</vt:lpstr>
      <vt:lpstr>Wingdings 3</vt:lpstr>
      <vt:lpstr>Wholesale Banking _Template 2011 (2010)</vt:lpstr>
      <vt:lpstr>think-cell Slide</vt:lpstr>
      <vt:lpstr>  Financing the Bio-economy:  Key Factors Affecting the Role of Green Bonds and Financial Institutions     </vt:lpstr>
      <vt:lpstr> THREE KEY QUESTIONS </vt:lpstr>
      <vt:lpstr>1. DOES THE BIO-ECONOMY GET ENOUGH ATTENTION?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NEED FOR BIOMASS SUPPLY RISK RATINGS IS INCREASING</vt:lpstr>
      <vt:lpstr> 3. DOES THE BIO-ECONOMY OFFER UNIQUE INVESTMENT OPPORTUNITES?</vt:lpstr>
      <vt:lpstr>CORPORATE TRANSFORMATION</vt:lpstr>
      <vt:lpstr>THE ROLE OF BIOMASS IN A CIRCULAR ECONOMY</vt:lpstr>
      <vt:lpstr>POTENTIAL FOR NATURAL CLIMATE SOLUTIONS</vt:lpstr>
      <vt:lpstr>CHALLENGES FOR NATURAL CLIMATE SOLUTIONS</vt:lpstr>
      <vt:lpstr> THREE KEY CONCLUSIONS </vt:lpstr>
    </vt:vector>
  </TitlesOfParts>
  <Company>CIBC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Bio-Energy:  A Global Assessment</dc:title>
  <dc:creator>Alcobendas, Stephanie</dc:creator>
  <cp:lastModifiedBy>Don Roberts</cp:lastModifiedBy>
  <cp:revision>2111</cp:revision>
  <cp:lastPrinted>2021-04-25T18:34:55Z</cp:lastPrinted>
  <dcterms:created xsi:type="dcterms:W3CDTF">2012-12-01T01:49:18Z</dcterms:created>
  <dcterms:modified xsi:type="dcterms:W3CDTF">2021-04-25T21:37:57Z</dcterms:modified>
</cp:coreProperties>
</file>